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89" r:id="rId2"/>
    <p:sldId id="290" r:id="rId3"/>
    <p:sldId id="291" r:id="rId4"/>
    <p:sldId id="292" r:id="rId5"/>
    <p:sldId id="293" r:id="rId6"/>
    <p:sldId id="294" r:id="rId7"/>
    <p:sldId id="296" r:id="rId8"/>
    <p:sldId id="297" r:id="rId9"/>
    <p:sldId id="298" r:id="rId10"/>
    <p:sldId id="299" r:id="rId11"/>
    <p:sldId id="300" r:id="rId12"/>
    <p:sldId id="360" r:id="rId13"/>
    <p:sldId id="361" r:id="rId14"/>
    <p:sldId id="301" r:id="rId15"/>
    <p:sldId id="302" r:id="rId16"/>
    <p:sldId id="303" r:id="rId17"/>
    <p:sldId id="369" r:id="rId18"/>
    <p:sldId id="371" r:id="rId19"/>
    <p:sldId id="372" r:id="rId20"/>
    <p:sldId id="373" r:id="rId21"/>
    <p:sldId id="312" r:id="rId22"/>
    <p:sldId id="313" r:id="rId23"/>
    <p:sldId id="314" r:id="rId24"/>
    <p:sldId id="315" r:id="rId25"/>
    <p:sldId id="321" r:id="rId26"/>
    <p:sldId id="322" r:id="rId27"/>
    <p:sldId id="323" r:id="rId28"/>
    <p:sldId id="324" r:id="rId29"/>
    <p:sldId id="325" r:id="rId30"/>
    <p:sldId id="326" r:id="rId31"/>
    <p:sldId id="362" r:id="rId32"/>
    <p:sldId id="327" r:id="rId33"/>
    <p:sldId id="329" r:id="rId34"/>
    <p:sldId id="330" r:id="rId35"/>
    <p:sldId id="333" r:id="rId36"/>
    <p:sldId id="335" r:id="rId37"/>
    <p:sldId id="336" r:id="rId38"/>
    <p:sldId id="337" r:id="rId39"/>
    <p:sldId id="341" r:id="rId40"/>
    <p:sldId id="364" r:id="rId41"/>
    <p:sldId id="343" r:id="rId42"/>
    <p:sldId id="344" r:id="rId43"/>
    <p:sldId id="345" r:id="rId44"/>
    <p:sldId id="365" r:id="rId45"/>
    <p:sldId id="353" r:id="rId46"/>
    <p:sldId id="354" r:id="rId47"/>
    <p:sldId id="355" r:id="rId48"/>
    <p:sldId id="374" r:id="rId49"/>
    <p:sldId id="356" r:id="rId50"/>
    <p:sldId id="367" r:id="rId51"/>
    <p:sldId id="366" r:id="rId52"/>
    <p:sldId id="37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8F3D"/>
    <a:srgbClr val="BCC578"/>
    <a:srgbClr val="FFF9AE"/>
    <a:srgbClr val="8497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94705" autoAdjust="0"/>
  </p:normalViewPr>
  <p:slideViewPr>
    <p:cSldViewPr snapToGrid="0">
      <p:cViewPr varScale="1">
        <p:scale>
          <a:sx n="80" d="100"/>
          <a:sy n="80" d="100"/>
        </p:scale>
        <p:origin x="68" y="64"/>
      </p:cViewPr>
      <p:guideLst>
        <p:guide orient="horz" pos="2160"/>
        <p:guide pos="3840"/>
      </p:guideLst>
    </p:cSldViewPr>
  </p:slideViewPr>
  <p:notesTextViewPr>
    <p:cViewPr>
      <p:scale>
        <a:sx n="1" d="1"/>
        <a:sy n="1" d="1"/>
      </p:scale>
      <p:origin x="0" y="0"/>
    </p:cViewPr>
  </p:notesTextViewPr>
  <p:sorterViewPr>
    <p:cViewPr>
      <p:scale>
        <a:sx n="100" d="100"/>
        <a:sy n="100" d="100"/>
      </p:scale>
      <p:origin x="0" y="-73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070AC-2B69-4C67-A9A1-73BED6DF5D79}" type="datetimeFigureOut">
              <a:rPr lang="en-US" smtClean="0"/>
              <a:t>10/1/2021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3AFA81-2894-4AD8-8FA0-79B0042EEE6A}" type="slidenum">
              <a:rPr lang="en-US" smtClean="0"/>
              <a:t>‹#›</a:t>
            </a:fld>
            <a:endParaRPr lang="en-US" dirty="0"/>
          </a:p>
        </p:txBody>
      </p:sp>
    </p:spTree>
    <p:extLst>
      <p:ext uri="{BB962C8B-B14F-4D97-AF65-F5344CB8AC3E}">
        <p14:creationId xmlns:p14="http://schemas.microsoft.com/office/powerpoint/2010/main" val="275158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62FAFD-8644-45A4-B625-C1EED27E66DD}"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7562271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1671" y="0"/>
            <a:ext cx="9440329" cy="6492240"/>
          </a:xfrm>
          <a:prstGeom prst="rect">
            <a:avLst/>
          </a:prstGeom>
        </p:spPr>
      </p:pic>
      <p:sp>
        <p:nvSpPr>
          <p:cNvPr id="4" name="Date Placeholder 3"/>
          <p:cNvSpPr>
            <a:spLocks noGrp="1"/>
          </p:cNvSpPr>
          <p:nvPr>
            <p:ph type="dt" sz="half" idx="10"/>
          </p:nvPr>
        </p:nvSpPr>
        <p:spPr>
          <a:xfrm>
            <a:off x="5141625" y="6200662"/>
            <a:ext cx="1908751" cy="274320"/>
          </a:xfrm>
        </p:spPr>
        <p:txBody>
          <a:bodyPr/>
          <a:lstStyle>
            <a:lvl1pPr>
              <a:defRPr>
                <a:solidFill>
                  <a:schemeClr val="tx1"/>
                </a:solidFill>
              </a:defRPr>
            </a:lvl1pPr>
          </a:lstStyle>
          <a:p>
            <a:fld id="{F7566273-D631-43B1-86C1-B61A4D1BB2F7}" type="datetime1">
              <a:rPr lang="en-US" smtClean="0">
                <a:solidFill>
                  <a:prstClr val="white"/>
                </a:solidFill>
              </a:rPr>
              <a:t>10/1/2021</a:t>
            </a:fld>
            <a:endParaRPr lang="en-US" dirty="0">
              <a:solidFill>
                <a:prstClr val="white"/>
              </a:solidFill>
            </a:endParaRPr>
          </a:p>
        </p:txBody>
      </p:sp>
      <p:sp>
        <p:nvSpPr>
          <p:cNvPr id="5" name="Footer Placeholder 4"/>
          <p:cNvSpPr>
            <a:spLocks noGrp="1"/>
          </p:cNvSpPr>
          <p:nvPr>
            <p:ph type="ftr" sz="quarter" idx="11"/>
          </p:nvPr>
        </p:nvSpPr>
        <p:spPr>
          <a:xfrm>
            <a:off x="7055996" y="6200662"/>
            <a:ext cx="3860800" cy="274320"/>
          </a:xfrm>
        </p:spPr>
        <p:txBody>
          <a:bodyPr/>
          <a:lstStyle>
            <a:lvl1pPr>
              <a:defRPr>
                <a:solidFill>
                  <a:schemeClr val="tx1"/>
                </a:solidFill>
              </a:defRPr>
            </a:lvl1pPr>
          </a:lstStyle>
          <a:p>
            <a:r>
              <a:rPr lang="en-US" dirty="0">
                <a:solidFill>
                  <a:prstClr val="white"/>
                </a:solidFill>
              </a:rPr>
              <a:t>Footer text goes here</a:t>
            </a:r>
          </a:p>
        </p:txBody>
      </p:sp>
      <p:sp>
        <p:nvSpPr>
          <p:cNvPr id="6" name="Slide Number Placeholder 5"/>
          <p:cNvSpPr>
            <a:spLocks noGrp="1"/>
          </p:cNvSpPr>
          <p:nvPr>
            <p:ph type="sldNum" sz="quarter" idx="12"/>
          </p:nvPr>
        </p:nvSpPr>
        <p:spPr>
          <a:xfrm>
            <a:off x="10932717" y="6200662"/>
            <a:ext cx="1219200" cy="274320"/>
          </a:xfrm>
        </p:spPr>
        <p:txBody>
          <a:bodyPr/>
          <a:lstStyle>
            <a:lvl1pPr>
              <a:defRPr>
                <a:solidFill>
                  <a:schemeClr val="tx1"/>
                </a:solidFill>
              </a:defRPr>
            </a:lvl1pPr>
          </a:lstStyle>
          <a:p>
            <a:fld id="{27C98126-00D4-4536-8967-EB49841E9AA8}" type="slidenum">
              <a:rPr lang="en-US" smtClean="0">
                <a:solidFill>
                  <a:prstClr val="white"/>
                </a:solidFill>
              </a:rPr>
              <a:pPr/>
              <a:t>‹#›</a:t>
            </a:fld>
            <a:endParaRPr lang="en-US" dirty="0">
              <a:solidFill>
                <a:prstClr val="white"/>
              </a:solidFill>
            </a:endParaRPr>
          </a:p>
        </p:txBody>
      </p:sp>
      <p:sp>
        <p:nvSpPr>
          <p:cNvPr id="12" name="Rectangle 11"/>
          <p:cNvSpPr/>
          <p:nvPr userDrawn="1"/>
        </p:nvSpPr>
        <p:spPr>
          <a:xfrm>
            <a:off x="0" y="6492240"/>
            <a:ext cx="12192000" cy="365760"/>
          </a:xfrm>
          <a:prstGeom prst="rect">
            <a:avLst/>
          </a:prstGeom>
          <a:solidFill>
            <a:schemeClr val="accent4">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defRPr/>
            </a:pPr>
            <a:r>
              <a:rPr lang="en-US" sz="800" dirty="0">
                <a:solidFill>
                  <a:prstClr val="white"/>
                </a:solidFill>
                <a:cs typeface="Arial" pitchFamily="34" charset="0"/>
              </a:rPr>
              <a:t>© 2015 by McGraw-Hill Education. This proprietary material solely for authorized instructor use. Not authorized for sale or distribution in any manner. This document may not be copied, scanned, duplicated, forwarded, distributed, or posted on a website, in whole or part.</a:t>
            </a:r>
          </a:p>
        </p:txBody>
      </p:sp>
      <p:sp>
        <p:nvSpPr>
          <p:cNvPr id="2" name="Title 1"/>
          <p:cNvSpPr>
            <a:spLocks noGrp="1"/>
          </p:cNvSpPr>
          <p:nvPr userDrawn="1">
            <p:ph type="ctrTitle"/>
          </p:nvPr>
        </p:nvSpPr>
        <p:spPr>
          <a:xfrm>
            <a:off x="-1" y="0"/>
            <a:ext cx="5580530" cy="5833241"/>
          </a:xfrm>
          <a:prstGeom prst="round2DiagRect">
            <a:avLst/>
          </a:prstGeom>
          <a:solidFill>
            <a:schemeClr val="bg1"/>
          </a:solidFill>
        </p:spPr>
        <p:txBody>
          <a:bodyPr>
            <a:noAutofit/>
            <a:scene3d>
              <a:camera prst="orthographicFront"/>
              <a:lightRig rig="soft" dir="t">
                <a:rot lat="0" lon="0" rev="10800000"/>
              </a:lightRig>
            </a:scene3d>
            <a:sp3d>
              <a:bevelT w="27940" h="12700"/>
              <a:contourClr>
                <a:srgbClr val="DDDDDD"/>
              </a:contourClr>
            </a:sp3d>
          </a:bodyPr>
          <a:lstStyle>
            <a:lvl1pPr algn="l">
              <a:defRPr sz="5400" b="1" cap="none" spc="-150">
                <a:ln w="11430"/>
                <a:solidFill>
                  <a:srgbClr val="F8F8F8"/>
                </a:solidFill>
                <a:effectLst/>
              </a:defRPr>
            </a:lvl1pPr>
          </a:lstStyle>
          <a:p>
            <a:r>
              <a:rPr lang="en-US" dirty="0"/>
              <a:t>Click to edit Master title style</a:t>
            </a:r>
          </a:p>
        </p:txBody>
      </p:sp>
      <p:sp>
        <p:nvSpPr>
          <p:cNvPr id="3" name="Subtitle 2"/>
          <p:cNvSpPr>
            <a:spLocks noGrp="1"/>
          </p:cNvSpPr>
          <p:nvPr userDrawn="1">
            <p:ph type="subTitle" idx="1" hasCustomPrompt="1"/>
          </p:nvPr>
        </p:nvSpPr>
        <p:spPr>
          <a:xfrm>
            <a:off x="260416" y="5540990"/>
            <a:ext cx="2479040" cy="960342"/>
          </a:xfrm>
          <a:prstGeom prst="rect">
            <a:avLst/>
          </a:prstGeom>
          <a:noFill/>
          <a:ln>
            <a:noFill/>
          </a:ln>
        </p:spPr>
        <p:txBody>
          <a:bodyPr vert="horz" lIns="91440" tIns="45720" rIns="91440" bIns="45720" rtlCol="0" anchor="b">
            <a:noAutofit/>
            <a:scene3d>
              <a:camera prst="orthographicFront"/>
              <a:lightRig rig="soft" dir="t">
                <a:rot lat="0" lon="0" rev="10800000"/>
              </a:lightRig>
            </a:scene3d>
            <a:sp3d>
              <a:bevelT w="27940" h="12700"/>
              <a:contourClr>
                <a:srgbClr val="DDDDDD"/>
              </a:contourClr>
            </a:sp3d>
          </a:bodyPr>
          <a:lstStyle>
            <a:lvl1pPr marL="0" indent="0">
              <a:defRPr lang="en-US" sz="2800" b="1" cap="none" spc="-150" baseline="0" dirty="0">
                <a:ln w="11430"/>
                <a:solidFill>
                  <a:srgbClr val="F8F8F8"/>
                </a:solidFill>
                <a:effectLst>
                  <a:outerShdw blurRad="25400" algn="tl" rotWithShape="0">
                    <a:srgbClr val="000000">
                      <a:alpha val="43000"/>
                    </a:srgbClr>
                  </a:outerShdw>
                </a:effectLst>
                <a:latin typeface="+mj-lt"/>
                <a:ea typeface="+mj-ea"/>
                <a:cs typeface="+mj-cs"/>
              </a:defRPr>
            </a:lvl1pPr>
          </a:lstStyle>
          <a:p>
            <a:pPr lvl="0">
              <a:spcBef>
                <a:spcPct val="0"/>
              </a:spcBef>
              <a:buNone/>
            </a:pPr>
            <a:r>
              <a:rPr lang="en-US" dirty="0"/>
              <a:t>Click to edit subtitle </a:t>
            </a:r>
          </a:p>
        </p:txBody>
      </p:sp>
    </p:spTree>
    <p:extLst>
      <p:ext uri="{BB962C8B-B14F-4D97-AF65-F5344CB8AC3E}">
        <p14:creationId xmlns:p14="http://schemas.microsoft.com/office/powerpoint/2010/main" val="956089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916" y="2125042"/>
            <a:ext cx="8753763" cy="2323374"/>
          </a:xfrm>
          <a:solidFill>
            <a:schemeClr val="accent4"/>
          </a:solidFill>
          <a:effectLst>
            <a:outerShdw blurRad="50800" dist="38100" dir="2700000" algn="tl" rotWithShape="0">
              <a:prstClr val="black">
                <a:alpha val="40000"/>
              </a:prstClr>
            </a:outerShdw>
          </a:effectLst>
        </p:spPr>
        <p:txBody>
          <a:bodyPr/>
          <a:lstStyle>
            <a:lvl1pPr>
              <a:defRPr sz="4400" baseline="0">
                <a:solidFill>
                  <a:schemeClr val="accent3">
                    <a:lumMod val="75000"/>
                  </a:schemeClr>
                </a:solidFill>
              </a:defRPr>
            </a:lvl1pPr>
          </a:lstStyle>
          <a:p>
            <a:r>
              <a:rPr lang="en-US" dirty="0"/>
              <a:t>Click to enter quotation text.</a:t>
            </a:r>
          </a:p>
        </p:txBody>
      </p:sp>
      <p:sp>
        <p:nvSpPr>
          <p:cNvPr id="4" name="Date Placeholder 3"/>
          <p:cNvSpPr>
            <a:spLocks noGrp="1"/>
          </p:cNvSpPr>
          <p:nvPr>
            <p:ph type="dt" sz="half" idx="10"/>
          </p:nvPr>
        </p:nvSpPr>
        <p:spPr/>
        <p:txBody>
          <a:bodyPr/>
          <a:lstStyle/>
          <a:p>
            <a:fld id="{3E9E8D10-BEF8-4B24-A405-20865B02A8E5}" type="datetime1">
              <a:rPr lang="en-US" smtClean="0">
                <a:solidFill>
                  <a:prstClr val="black">
                    <a:alpha val="60000"/>
                  </a:prstClr>
                </a:solidFill>
              </a:rPr>
              <a:t>10/1/2021</a:t>
            </a:fld>
            <a:endParaRPr lang="en-US" dirty="0">
              <a:solidFill>
                <a:prstClr val="black">
                  <a:alpha val="60000"/>
                </a:prstClr>
              </a:solidFill>
            </a:endParaRPr>
          </a:p>
        </p:txBody>
      </p:sp>
      <p:sp>
        <p:nvSpPr>
          <p:cNvPr id="5" name="Footer Placeholder 4"/>
          <p:cNvSpPr>
            <a:spLocks noGrp="1"/>
          </p:cNvSpPr>
          <p:nvPr>
            <p:ph type="ftr" sz="quarter" idx="11"/>
          </p:nvPr>
        </p:nvSpPr>
        <p:spPr/>
        <p:txBody>
          <a:bodyPr/>
          <a:lstStyle/>
          <a:p>
            <a:r>
              <a:rPr lang="en-US" dirty="0">
                <a:solidFill>
                  <a:prstClr val="black">
                    <a:alpha val="60000"/>
                  </a:prstClr>
                </a:solidFill>
              </a:rPr>
              <a:t>Footer text goes here</a:t>
            </a:r>
          </a:p>
        </p:txBody>
      </p:sp>
      <p:sp>
        <p:nvSpPr>
          <p:cNvPr id="6" name="Slide Number Placeholder 5"/>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dirty="0">
              <a:solidFill>
                <a:prstClr val="white">
                  <a:tint val="75000"/>
                </a:prstClr>
              </a:solidFill>
            </a:endParaRPr>
          </a:p>
        </p:txBody>
      </p:sp>
      <p:sp>
        <p:nvSpPr>
          <p:cNvPr id="10" name="Text Placeholder 3"/>
          <p:cNvSpPr>
            <a:spLocks noGrp="1"/>
          </p:cNvSpPr>
          <p:nvPr>
            <p:ph type="body" sz="half" idx="2" hasCustomPrompt="1"/>
          </p:nvPr>
        </p:nvSpPr>
        <p:spPr>
          <a:xfrm>
            <a:off x="2179916" y="4613563"/>
            <a:ext cx="8753763" cy="1413493"/>
          </a:xfrm>
        </p:spPr>
        <p:txBody>
          <a:bodyPr anchor="t">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enter caption.</a:t>
            </a:r>
          </a:p>
        </p:txBody>
      </p:sp>
      <p:sp>
        <p:nvSpPr>
          <p:cNvPr id="12" name="TextBox 11"/>
          <p:cNvSpPr txBox="1"/>
          <p:nvPr/>
        </p:nvSpPr>
        <p:spPr>
          <a:xfrm>
            <a:off x="1503410" y="1648495"/>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chemeClr val="accent2"/>
                </a:solidFill>
              </a:rPr>
              <a:t>“</a:t>
            </a:r>
          </a:p>
        </p:txBody>
      </p:sp>
      <p:sp>
        <p:nvSpPr>
          <p:cNvPr id="15" name="TextBox 14"/>
          <p:cNvSpPr txBox="1"/>
          <p:nvPr/>
        </p:nvSpPr>
        <p:spPr>
          <a:xfrm>
            <a:off x="10746100" y="3291029"/>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chemeClr val="accent2"/>
                </a:solidFill>
              </a:rPr>
              <a:t>”</a:t>
            </a:r>
          </a:p>
        </p:txBody>
      </p:sp>
    </p:spTree>
    <p:extLst>
      <p:ext uri="{BB962C8B-B14F-4D97-AF65-F5344CB8AC3E}">
        <p14:creationId xmlns:p14="http://schemas.microsoft.com/office/powerpoint/2010/main" val="3708735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6071" y="0"/>
            <a:ext cx="10588698" cy="1188720"/>
          </a:xfrm>
        </p:spPr>
        <p:txBody>
          <a:bodyPr vert="horz" lIns="91440" tIns="45720" rIns="91440" bIns="45720" rtlCol="0" anchor="ctr">
            <a:normAutofit/>
          </a:bodyPr>
          <a:lstStyle>
            <a:lvl1pPr>
              <a:defRPr lang="en-US" dirty="0"/>
            </a:lvl1pPr>
          </a:lstStyle>
          <a:p>
            <a:pPr lvl="0"/>
            <a:r>
              <a:rPr lang="en-US" dirty="0"/>
              <a:t>Click to edit Master title style  </a:t>
            </a:r>
          </a:p>
        </p:txBody>
      </p:sp>
      <p:sp>
        <p:nvSpPr>
          <p:cNvPr id="3" name="Content Placeholder 2"/>
          <p:cNvSpPr>
            <a:spLocks noGrp="1"/>
          </p:cNvSpPr>
          <p:nvPr>
            <p:ph idx="1"/>
          </p:nvPr>
        </p:nvSpPr>
        <p:spPr>
          <a:xfrm>
            <a:off x="2074225" y="1817225"/>
            <a:ext cx="9508175" cy="4308938"/>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9"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F6256D38-0405-4CE4-A2A4-B1F49A27DF9C}" type="datetime1">
              <a:rPr lang="en-US" smtClean="0"/>
              <a:t>10/1/2021</a:t>
            </a:fld>
            <a:endParaRPr lang="en-US" dirty="0"/>
          </a:p>
        </p:txBody>
      </p:sp>
      <p:sp>
        <p:nvSpPr>
          <p:cNvPr id="10"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8634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10831103" y="5262093"/>
            <a:ext cx="1360897" cy="13287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586854" cy="24156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8280679" y="0"/>
            <a:ext cx="3911321" cy="24156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50573" y="0"/>
            <a:ext cx="8348095" cy="6585584"/>
          </a:xfrm>
          <a:prstGeom prst="rect">
            <a:avLst/>
          </a:prstGeom>
        </p:spPr>
      </p:pic>
      <p:sp>
        <p:nvSpPr>
          <p:cNvPr id="14" name="Round Diagonal Corner Rectangle 13"/>
          <p:cNvSpPr/>
          <p:nvPr userDrawn="1"/>
        </p:nvSpPr>
        <p:spPr>
          <a:xfrm>
            <a:off x="3330054" y="1978214"/>
            <a:ext cx="8861946" cy="4612851"/>
          </a:xfrm>
          <a:prstGeom prst="round2Diag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2" name="Title 1"/>
          <p:cNvSpPr>
            <a:spLocks noGrp="1"/>
          </p:cNvSpPr>
          <p:nvPr>
            <p:ph type="title" hasCustomPrompt="1"/>
          </p:nvPr>
        </p:nvSpPr>
        <p:spPr>
          <a:xfrm>
            <a:off x="3657600" y="2303946"/>
            <a:ext cx="8423564" cy="1819155"/>
          </a:xfrm>
        </p:spPr>
        <p:txBody>
          <a:bodyPr vert="horz" lIns="91440" tIns="45720" rIns="91440" bIns="45720" rtlCol="0" anchor="b">
            <a:noAutofit/>
          </a:bodyPr>
          <a:lstStyle>
            <a:lvl1pPr>
              <a:defRPr lang="en-US" sz="5400" dirty="0">
                <a:solidFill>
                  <a:schemeClr val="bg1"/>
                </a:solidFill>
              </a:defRPr>
            </a:lvl1pPr>
          </a:lstStyle>
          <a:p>
            <a:pPr lvl="0"/>
            <a:r>
              <a:rPr lang="en-US" dirty="0"/>
              <a:t>Click to Edit Title</a:t>
            </a:r>
          </a:p>
        </p:txBody>
      </p:sp>
      <p:sp>
        <p:nvSpPr>
          <p:cNvPr id="3" name="Text Placeholder 2"/>
          <p:cNvSpPr>
            <a:spLocks noGrp="1"/>
          </p:cNvSpPr>
          <p:nvPr>
            <p:ph type="body" idx="1"/>
          </p:nvPr>
        </p:nvSpPr>
        <p:spPr>
          <a:xfrm>
            <a:off x="3646139" y="4606224"/>
            <a:ext cx="7323917" cy="642422"/>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mj-lt"/>
                <a:ea typeface="+mj-ea"/>
                <a:cs typeface="+mj-cs"/>
              </a:defRPr>
            </a:lvl1pPr>
          </a:lstStyle>
          <a:p>
            <a:pPr lvl="0">
              <a:spcBef>
                <a:spcPct val="0"/>
              </a:spcBef>
            </a:pPr>
            <a:r>
              <a:rPr lang="en-US" dirty="0"/>
              <a:t>Click to edit Master text styles</a:t>
            </a:r>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chemeClr val="bg1"/>
                </a:solidFill>
              </a:defRPr>
            </a:lvl1pPr>
          </a:lstStyle>
          <a:p>
            <a:fld id="{27C98126-00D4-4536-8967-EB49841E9AA8}" type="slidenum">
              <a:rPr lang="en-US" smtClean="0">
                <a:solidFill>
                  <a:prstClr val="white"/>
                </a:solidFill>
              </a:rPr>
              <a:pPr/>
              <a:t>‹#›</a:t>
            </a:fld>
            <a:endParaRPr lang="en-US" dirty="0">
              <a:solidFill>
                <a:prstClr val="white"/>
              </a:solidFill>
            </a:endParaRPr>
          </a:p>
        </p:txBody>
      </p:sp>
      <p:sp>
        <p:nvSpPr>
          <p:cNvPr id="11"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chemeClr val="bg1"/>
                </a:solidFill>
              </a:defRPr>
            </a:lvl1pPr>
          </a:lstStyle>
          <a:p>
            <a:fld id="{134DB0C4-BD5D-49AD-AEE6-079F63B18A1A}" type="datetime1">
              <a:rPr lang="en-US" smtClean="0">
                <a:solidFill>
                  <a:prstClr val="white"/>
                </a:solidFill>
              </a:rPr>
              <a:t>10/1/2021</a:t>
            </a:fld>
            <a:endParaRPr lang="en-US" dirty="0">
              <a:solidFill>
                <a:prstClr val="white"/>
              </a:solidFill>
            </a:endParaRPr>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chemeClr val="bg1"/>
                </a:solidFill>
              </a:defRPr>
            </a:lvl1pPr>
          </a:lstStyle>
          <a:p>
            <a:r>
              <a:rPr lang="en-US" dirty="0">
                <a:solidFill>
                  <a:prstClr val="white"/>
                </a:solidFill>
              </a:rPr>
              <a:t>Footer text goes here</a:t>
            </a:r>
          </a:p>
        </p:txBody>
      </p:sp>
    </p:spTree>
    <p:extLst>
      <p:ext uri="{BB962C8B-B14F-4D97-AF65-F5344CB8AC3E}">
        <p14:creationId xmlns:p14="http://schemas.microsoft.com/office/powerpoint/2010/main" val="3070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p>
            <a:r>
              <a:rPr lang="en-US"/>
              <a:t>Click to edit Master title style</a:t>
            </a:r>
          </a:p>
        </p:txBody>
      </p:sp>
      <p:sp>
        <p:nvSpPr>
          <p:cNvPr id="9" name="Text Placeholder 8"/>
          <p:cNvSpPr>
            <a:spLocks noGrp="1"/>
          </p:cNvSpPr>
          <p:nvPr>
            <p:ph type="body" sz="quarter" idx="13"/>
          </p:nvPr>
        </p:nvSpPr>
        <p:spPr>
          <a:xfrm>
            <a:off x="1539943" y="1828215"/>
            <a:ext cx="4846320" cy="4285073"/>
          </a:xfrm>
        </p:spPr>
        <p:txBody>
          <a:bodyPr/>
          <a:lstStyle>
            <a:lvl1pPr marL="274320" indent="-274320">
              <a:buFont typeface="Arial" pitchFamily="34" charset="0"/>
              <a:buChar char="•"/>
              <a:tabLst>
                <a:tab pos="274320" algn="l"/>
              </a:tabLst>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4"/>
          </p:nvPr>
        </p:nvSpPr>
        <p:spPr>
          <a:xfrm>
            <a:off x="6748883" y="1828800"/>
            <a:ext cx="4846320" cy="4295601"/>
          </a:xfrm>
        </p:spPr>
        <p:txBody>
          <a:bodyPr/>
          <a:lstStyle>
            <a:lvl1pPr marL="274320" indent="-274320">
              <a:buFont typeface="Arial" pitchFamily="34" charset="0"/>
              <a:buChar char="•"/>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0"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B33742F2-6D99-486D-8848-CD9D61A3147F}" type="datetime1">
              <a:rPr lang="en-US" smtClean="0"/>
              <a:t>10/1/2021</a:t>
            </a:fld>
            <a:endParaRPr lang="en-US" dirty="0"/>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313245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632301" y="1836055"/>
            <a:ext cx="4846320" cy="639762"/>
          </a:xfrm>
          <a:prstGeom prst="rect">
            <a:avLst/>
          </a:prstGeom>
          <a:solidFill>
            <a:schemeClr val="accent2">
              <a:lumMod val="75000"/>
            </a:schemeClr>
          </a:solidFill>
        </p:spPr>
        <p:style>
          <a:lnRef idx="0">
            <a:schemeClr val="accent5"/>
          </a:lnRef>
          <a:fillRef idx="3">
            <a:schemeClr val="accent5"/>
          </a:fillRef>
          <a:effectRef idx="3">
            <a:schemeClr val="accent5"/>
          </a:effectRef>
          <a:fontRef idx="none"/>
        </p:style>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6850087" y="1836055"/>
            <a:ext cx="4846320" cy="639762"/>
          </a:xfrm>
          <a:prstGeom prst="rect">
            <a:avLst/>
          </a:prstGeom>
          <a:solidFill>
            <a:schemeClr val="accent2">
              <a:lumMod val="75000"/>
            </a:schemeClr>
          </a:solidFill>
        </p:spPr>
        <p:style>
          <a:lnRef idx="0">
            <a:schemeClr val="accent5"/>
          </a:lnRef>
          <a:fillRef idx="3">
            <a:schemeClr val="accent5"/>
          </a:fillRef>
          <a:effectRef idx="3">
            <a:schemeClr val="accent5"/>
          </a:effectRef>
          <a:fontRef idx="none"/>
        </p:style>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p:cNvSpPr>
            <a:spLocks noGrp="1"/>
          </p:cNvSpPr>
          <p:nvPr>
            <p:ph type="body" sz="quarter" idx="13"/>
          </p:nvPr>
        </p:nvSpPr>
        <p:spPr>
          <a:xfrm>
            <a:off x="1632301" y="2480581"/>
            <a:ext cx="4846320" cy="3781324"/>
          </a:xfrm>
        </p:spPr>
        <p:txBody>
          <a:bodyPr/>
          <a:lstStyle>
            <a:lvl1pPr>
              <a:defRPr sz="2400"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6850087" y="2480581"/>
            <a:ext cx="4846320" cy="3756909"/>
          </a:xfrm>
        </p:spPr>
        <p:txBody>
          <a:bodyPr/>
          <a:lstStyle>
            <a:lvl1pPr>
              <a:defRPr sz="2400"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2"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1FF48EFD-E125-49CB-A514-2A51628F9FEC}" type="datetime1">
              <a:rPr lang="en-US" smtClean="0"/>
              <a:t>10/1/2021</a:t>
            </a:fld>
            <a:endParaRPr lang="en-US" dirty="0"/>
          </a:p>
        </p:txBody>
      </p:sp>
      <p:sp>
        <p:nvSpPr>
          <p:cNvPr id="14" name="Footer Placeholder 4"/>
          <p:cNvSpPr>
            <a:spLocks noGrp="1"/>
          </p:cNvSpPr>
          <p:nvPr>
            <p:ph type="ftr" sz="quarter" idx="15"/>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141049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19518" y="0"/>
            <a:ext cx="10661922" cy="1188720"/>
          </a:xfrm>
        </p:spPr>
        <p:txBody>
          <a:bodyPr vert="horz" lIns="91440" tIns="45720" rIns="91440" bIns="45720" rtlCol="0" anchor="ctr">
            <a:normAutofit/>
          </a:bodyPr>
          <a:lstStyle>
            <a:lvl1pPr>
              <a:defRPr lang="en-US"/>
            </a:lvl1pPr>
          </a:lstStyle>
          <a:p>
            <a:pPr lvl="0"/>
            <a:r>
              <a:rPr lang="en-US"/>
              <a:t>Click to edit Master title style</a:t>
            </a:r>
          </a:p>
        </p:txBody>
      </p:sp>
      <p:sp>
        <p:nvSpPr>
          <p:cNvPr id="6"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7"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01B7A4E9-8F28-416E-AB9B-6B37F91A72C0}" type="datetime1">
              <a:rPr lang="en-US" smtClean="0"/>
              <a:t>10/1/2021</a:t>
            </a:fld>
            <a:endParaRPr lang="en-US" dirty="0"/>
          </a:p>
        </p:txBody>
      </p:sp>
      <p:sp>
        <p:nvSpPr>
          <p:cNvPr id="8"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65451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6"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BD424CD5-80D2-4112-9AE5-01B02260C8E8}" type="datetime1">
              <a:rPr lang="en-US" smtClean="0"/>
              <a:t>10/1/2021</a:t>
            </a:fld>
            <a:endParaRPr lang="en-US" dirty="0"/>
          </a:p>
        </p:txBody>
      </p:sp>
      <p:sp>
        <p:nvSpPr>
          <p:cNvPr id="7"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259364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52491" y="1447800"/>
            <a:ext cx="9939931" cy="1447800"/>
          </a:xfrm>
        </p:spPr>
        <p:txBody>
          <a:bodyPr anchor="b"/>
          <a:lstStyle>
            <a:lvl1pPr algn="l">
              <a:defRPr sz="4400" b="1">
                <a:solidFill>
                  <a:schemeClr val="accent2"/>
                </a:solidFill>
              </a:defRPr>
            </a:lvl1pPr>
          </a:lstStyle>
          <a:p>
            <a:r>
              <a:rPr lang="en-US" dirty="0"/>
              <a:t>Click to edit Master title style</a:t>
            </a:r>
          </a:p>
        </p:txBody>
      </p:sp>
      <p:sp>
        <p:nvSpPr>
          <p:cNvPr id="3" name="Content Placeholder 2"/>
          <p:cNvSpPr>
            <a:spLocks noGrp="1"/>
          </p:cNvSpPr>
          <p:nvPr>
            <p:ph idx="1"/>
          </p:nvPr>
        </p:nvSpPr>
        <p:spPr>
          <a:xfrm>
            <a:off x="5282154" y="3129280"/>
            <a:ext cx="6310267" cy="2890520"/>
          </a:xfrm>
        </p:spPr>
        <p:txBody>
          <a:bodyPr anchor="t">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652492" y="3129280"/>
            <a:ext cx="3401063" cy="2895599"/>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DDA6ECE4-C18C-4628-9F42-120CDEDA8D7D}" type="datetime1">
              <a:rPr lang="en-US" smtClean="0">
                <a:solidFill>
                  <a:prstClr val="black">
                    <a:alpha val="60000"/>
                  </a:prstClr>
                </a:solidFill>
              </a:rPr>
              <a:t>10/1/2021</a:t>
            </a:fld>
            <a:endParaRPr lang="en-US" dirty="0">
              <a:solidFill>
                <a:prstClr val="black">
                  <a:alpha val="60000"/>
                </a:prstClr>
              </a:solidFill>
            </a:endParaRPr>
          </a:p>
        </p:txBody>
      </p:sp>
      <p:sp>
        <p:nvSpPr>
          <p:cNvPr id="5" name="Footer Placeholder 5"/>
          <p:cNvSpPr>
            <a:spLocks noGrp="1"/>
          </p:cNvSpPr>
          <p:nvPr>
            <p:ph type="ftr" sz="quarter" idx="11"/>
          </p:nvPr>
        </p:nvSpPr>
        <p:spPr/>
        <p:txBody>
          <a:bodyPr/>
          <a:lstStyle/>
          <a:p>
            <a:r>
              <a:rPr lang="en-US" dirty="0">
                <a:solidFill>
                  <a:prstClr val="black">
                    <a:alpha val="60000"/>
                  </a:prstClr>
                </a:solidFill>
              </a:rPr>
              <a:t>Footer text goes here</a:t>
            </a:r>
          </a:p>
        </p:txBody>
      </p:sp>
      <p:sp>
        <p:nvSpPr>
          <p:cNvPr id="6"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79101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1105" y="1881086"/>
            <a:ext cx="5092906" cy="1574808"/>
          </a:xfrm>
        </p:spPr>
        <p:txBody>
          <a:bodyPr anchor="b">
            <a:normAutofit/>
          </a:bodyPr>
          <a:lstStyle>
            <a:lvl1pPr algn="l">
              <a:defRPr sz="4400" b="1">
                <a:solidFill>
                  <a:schemeClr val="accent2"/>
                </a:solidFill>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7716029" y="887506"/>
            <a:ext cx="3200400" cy="4572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612152" y="3684494"/>
            <a:ext cx="5084979" cy="1371600"/>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2011B5-C6A9-4901-AE25-FD1E35ACE627}" type="datetime1">
              <a:rPr lang="en-US" smtClean="0">
                <a:solidFill>
                  <a:prstClr val="black">
                    <a:alpha val="60000"/>
                  </a:prstClr>
                </a:solidFill>
              </a:rPr>
              <a:t>10/1/2021</a:t>
            </a:fld>
            <a:endParaRPr lang="en-US" dirty="0">
              <a:solidFill>
                <a:prstClr val="black">
                  <a:alpha val="60000"/>
                </a:prstClr>
              </a:solidFill>
            </a:endParaRPr>
          </a:p>
        </p:txBody>
      </p:sp>
      <p:sp>
        <p:nvSpPr>
          <p:cNvPr id="6" name="Footer Placeholder 5"/>
          <p:cNvSpPr>
            <a:spLocks noGrp="1"/>
          </p:cNvSpPr>
          <p:nvPr>
            <p:ph type="ftr" sz="quarter" idx="11"/>
          </p:nvPr>
        </p:nvSpPr>
        <p:spPr/>
        <p:txBody>
          <a:bodyPr/>
          <a:lstStyle/>
          <a:p>
            <a:r>
              <a:rPr lang="en-US" dirty="0">
                <a:solidFill>
                  <a:prstClr val="black">
                    <a:alpha val="60000"/>
                  </a:prstClr>
                </a:solidFill>
              </a:rPr>
              <a:t>Footer text goes here</a:t>
            </a:r>
          </a:p>
        </p:txBody>
      </p:sp>
      <p:sp>
        <p:nvSpPr>
          <p:cNvPr id="7"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53670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304800" y="1188563"/>
            <a:ext cx="11887200" cy="274320"/>
          </a:xfrm>
          <a:prstGeom prst="rect">
            <a:avLst/>
          </a:prstGeom>
          <a:solidFill>
            <a:schemeClr val="accent3">
              <a:alpha val="69804"/>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0" y="-157"/>
            <a:ext cx="12192000" cy="118872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prstClr val="white"/>
              </a:solidFill>
              <a:effectLst/>
            </a:endParaRPr>
          </a:p>
        </p:txBody>
      </p:sp>
      <p:sp>
        <p:nvSpPr>
          <p:cNvPr id="9" name="Rectangle 8"/>
          <p:cNvSpPr/>
          <p:nvPr/>
        </p:nvSpPr>
        <p:spPr>
          <a:xfrm rot="16200000">
            <a:off x="-3200399" y="3200400"/>
            <a:ext cx="6858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800" baseline="0" dirty="0">
                <a:solidFill>
                  <a:prstClr val="white"/>
                </a:solidFill>
              </a:rPr>
              <a:t>      Using </a:t>
            </a:r>
            <a:r>
              <a:rPr lang="en-US" sz="1800" dirty="0">
                <a:solidFill>
                  <a:prstClr val="white"/>
                </a:solidFill>
              </a:rPr>
              <a:t>Information Technology, 11e</a:t>
            </a:r>
          </a:p>
        </p:txBody>
      </p:sp>
      <p:sp>
        <p:nvSpPr>
          <p:cNvPr id="6" name="Slide Number Placeholder 5"/>
          <p:cNvSpPr>
            <a:spLocks noGrp="1"/>
          </p:cNvSpPr>
          <p:nvPr>
            <p:ph type="sldNum" sz="quarter" idx="4"/>
          </p:nvPr>
        </p:nvSpPr>
        <p:spPr>
          <a:xfrm>
            <a:off x="10948358"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7" name="Rectangle 6"/>
          <p:cNvSpPr/>
          <p:nvPr/>
        </p:nvSpPr>
        <p:spPr>
          <a:xfrm>
            <a:off x="0" y="6583680"/>
            <a:ext cx="12192000" cy="274320"/>
          </a:xfrm>
          <a:prstGeom prst="rect">
            <a:avLst/>
          </a:prstGeom>
          <a:solidFill>
            <a:schemeClr val="accent4">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defRPr/>
            </a:pPr>
            <a:r>
              <a:rPr lang="en-US" sz="800" dirty="0">
                <a:solidFill>
                  <a:prstClr val="white"/>
                </a:solidFill>
                <a:cs typeface="Arial" pitchFamily="34" charset="0"/>
              </a:rPr>
              <a:t>© 2015 by McGraw-Hill Education. This proprietary material solely for authorized instructor use. Not authorized for sale or distribution in any manner. This document may not be copied, scanned, duplicated, forwarded, distributed, or posted on a website, in whole or part.</a:t>
            </a:r>
          </a:p>
        </p:txBody>
      </p:sp>
      <p:sp>
        <p:nvSpPr>
          <p:cNvPr id="4" name="Date Placeholder 3"/>
          <p:cNvSpPr>
            <a:spLocks noGrp="1"/>
          </p:cNvSpPr>
          <p:nvPr>
            <p:ph type="dt" sz="half" idx="2"/>
          </p:nvPr>
        </p:nvSpPr>
        <p:spPr>
          <a:xfrm>
            <a:off x="11036975" y="6022514"/>
            <a:ext cx="1130583" cy="274320"/>
          </a:xfrm>
          <a:prstGeom prst="rect">
            <a:avLst/>
          </a:prstGeom>
        </p:spPr>
        <p:txBody>
          <a:bodyPr vert="horz" lIns="91440" tIns="45720" rIns="91440" bIns="45720" rtlCol="0" anchor="ctr"/>
          <a:lstStyle>
            <a:lvl1pPr algn="r">
              <a:defRPr sz="1200">
                <a:solidFill>
                  <a:sysClr val="windowText" lastClr="000000"/>
                </a:solidFill>
              </a:defRPr>
            </a:lvl1pPr>
          </a:lstStyle>
          <a:p>
            <a:fld id="{74F60C60-2E1F-45C2-9272-67C39C48D034}" type="datetime1">
              <a:rPr lang="en-US" smtClean="0"/>
              <a:t>10/1/2021</a:t>
            </a:fld>
            <a:endParaRPr lang="en-US" dirty="0"/>
          </a:p>
        </p:txBody>
      </p:sp>
      <p:sp>
        <p:nvSpPr>
          <p:cNvPr id="5"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
        <p:nvSpPr>
          <p:cNvPr id="10" name="Text Placeholder 9"/>
          <p:cNvSpPr>
            <a:spLocks noGrp="1"/>
          </p:cNvSpPr>
          <p:nvPr>
            <p:ph type="body" idx="1"/>
          </p:nvPr>
        </p:nvSpPr>
        <p:spPr>
          <a:xfrm>
            <a:off x="1913384" y="1818748"/>
            <a:ext cx="9945665" cy="430741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1518163" y="0"/>
            <a:ext cx="10673837" cy="1188720"/>
          </a:xfrm>
          <a:prstGeom prst="rect">
            <a:avLst/>
          </a:prstGeom>
        </p:spPr>
        <p:txBody>
          <a:bodyPr vert="horz" lIns="91440" tIns="45720" rIns="91440" bIns="45720" rtlCol="0" anchor="ctr">
            <a:normAutofit/>
          </a:bodyPr>
          <a:lstStyle/>
          <a:p>
            <a:pPr lvl="0"/>
            <a:r>
              <a:rPr lang="en-US" dirty="0"/>
              <a:t>Click to edit Master title </a:t>
            </a:r>
            <a:br>
              <a:rPr lang="en-US" dirty="0"/>
            </a:br>
            <a:r>
              <a:rPr lang="en-US" dirty="0"/>
              <a:t>style</a:t>
            </a:r>
          </a:p>
        </p:txBody>
      </p:sp>
      <p:cxnSp>
        <p:nvCxnSpPr>
          <p:cNvPr id="27" name="Straight Connector 26"/>
          <p:cNvCxnSpPr/>
          <p:nvPr userDrawn="1"/>
        </p:nvCxnSpPr>
        <p:spPr>
          <a:xfrm flipH="1">
            <a:off x="11768888"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H="1">
            <a:off x="11419060"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flipH="1">
            <a:off x="11069232"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flipH="1">
            <a:off x="10719404"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a:off x="10369576"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flipH="1">
            <a:off x="1004456"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flipH="1">
            <a:off x="654628"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H="1">
            <a:off x="412174" y="4575"/>
            <a:ext cx="287482" cy="127885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108622" y="268221"/>
            <a:ext cx="1306760" cy="1306404"/>
          </a:xfrm>
          <a:prstGeom prst="ellipse">
            <a:avLst/>
          </a:prstGeom>
          <a:ln w="57150" cap="rnd">
            <a:solidFill>
              <a:schemeClr val="accent5"/>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a:extrusionClr>
              <a:srgbClr val="000000"/>
            </a:extrusionClr>
          </a:sp3d>
        </p:spPr>
      </p:pic>
    </p:spTree>
    <p:extLst>
      <p:ext uri="{BB962C8B-B14F-4D97-AF65-F5344CB8AC3E}">
        <p14:creationId xmlns:p14="http://schemas.microsoft.com/office/powerpoint/2010/main" val="2227213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spcBef>
          <a:spcPct val="0"/>
        </a:spcBef>
        <a:buNone/>
        <a:defRPr lang="en-US" sz="4000" b="1" kern="1200" cap="none" spc="0" dirty="0" smtClean="0">
          <a:ln w="18415" cmpd="sng">
            <a:noFill/>
            <a:prstDash val="solid"/>
          </a:ln>
          <a:solidFill>
            <a:schemeClr val="accent3">
              <a:lumMod val="50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800" b="0" kern="1200" dirty="0" smtClean="0">
          <a:solidFill>
            <a:schemeClr val="tx1"/>
          </a:solidFill>
          <a:latin typeface="+mn-lt"/>
          <a:ea typeface="+mn-ea"/>
          <a:cs typeface="+mn-cs"/>
        </a:defRPr>
      </a:lvl1pPr>
      <a:lvl2pPr marL="742950" indent="-28575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400" kern="1200" dirty="0" smtClean="0">
          <a:solidFill>
            <a:schemeClr val="tx1"/>
          </a:solidFill>
          <a:latin typeface="+mn-lt"/>
          <a:ea typeface="+mn-ea"/>
          <a:cs typeface="+mn-cs"/>
        </a:defRPr>
      </a:lvl2pPr>
      <a:lvl3pPr marL="11430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000" kern="1200" dirty="0" smtClean="0">
          <a:solidFill>
            <a:schemeClr val="tx1"/>
          </a:solidFill>
          <a:latin typeface="+mn-lt"/>
          <a:ea typeface="+mn-ea"/>
          <a:cs typeface="+mn-cs"/>
        </a:defRPr>
      </a:lvl3pPr>
      <a:lvl4pPr marL="16002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1800" kern="1200" dirty="0" smtClean="0">
          <a:solidFill>
            <a:schemeClr val="tx1"/>
          </a:solidFill>
          <a:latin typeface="+mn-lt"/>
          <a:ea typeface="+mn-ea"/>
          <a:cs typeface="+mn-cs"/>
        </a:defRPr>
      </a:lvl4pPr>
      <a:lvl5pPr marL="20574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18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www.mcgraw-hill.com/" TargetMode="External"/><Relationship Id="rId2" Type="http://schemas.openxmlformats.org/officeDocument/2006/relationships/hyperlink" Target="http://www.barnesandnoble.com/"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ww.spamhaus.org/" TargetMode="External"/><Relationship Id="rId2" Type="http://schemas.openxmlformats.org/officeDocument/2006/relationships/hyperlink" Target="http://www.abuse.net/"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a:buNone/>
            </a:pPr>
            <a:r>
              <a:rPr lang="en-US" dirty="0"/>
              <a:t>Chapter</a:t>
            </a:r>
          </a:p>
        </p:txBody>
      </p:sp>
      <p:sp>
        <p:nvSpPr>
          <p:cNvPr id="2" name="Title 1"/>
          <p:cNvSpPr>
            <a:spLocks noGrp="1"/>
          </p:cNvSpPr>
          <p:nvPr>
            <p:ph type="ctrTitle"/>
          </p:nvPr>
        </p:nvSpPr>
        <p:spPr/>
        <p:txBody>
          <a:bodyPr/>
          <a:lstStyle/>
          <a:p>
            <a:r>
              <a:rPr lang="en-US" dirty="0"/>
              <a:t>The Internet &amp; the World Wide Web: </a:t>
            </a:r>
            <a:r>
              <a:rPr lang="en-US" sz="4800" dirty="0"/>
              <a:t>Exploring Cyberspace</a:t>
            </a:r>
            <a:endParaRPr lang="en-US" dirty="0"/>
          </a:p>
        </p:txBody>
      </p:sp>
      <p:sp>
        <p:nvSpPr>
          <p:cNvPr id="4" name="TextBox 3"/>
          <p:cNvSpPr txBox="1"/>
          <p:nvPr/>
        </p:nvSpPr>
        <p:spPr>
          <a:xfrm>
            <a:off x="1434534" y="5444069"/>
            <a:ext cx="726481" cy="1200329"/>
          </a:xfrm>
          <a:prstGeom prst="rect">
            <a:avLst/>
          </a:prstGeom>
          <a:noFill/>
        </p:spPr>
        <p:txBody>
          <a:bodyPr wrap="none" rtlCol="0">
            <a:spAutoFit/>
          </a:bodyPr>
          <a:lstStyle/>
          <a:p>
            <a:r>
              <a:rPr lang="en-US" sz="7200" b="1" dirty="0">
                <a:solidFill>
                  <a:schemeClr val="accent3">
                    <a:lumMod val="60000"/>
                    <a:lumOff val="40000"/>
                  </a:schemeClr>
                </a:solidFill>
              </a:rPr>
              <a:t>2</a:t>
            </a:r>
          </a:p>
        </p:txBody>
      </p:sp>
      <p:pic>
        <p:nvPicPr>
          <p:cNvPr id="6" name="Picture 5">
            <a:extLst>
              <a:ext uri="{FF2B5EF4-FFF2-40B4-BE49-F238E27FC236}">
                <a16:creationId xmlns:a16="http://schemas.microsoft.com/office/drawing/2014/main" id="{9DD7911A-3FA6-43E9-BA5D-C8AD1B52F4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42357" y="162877"/>
            <a:ext cx="780015" cy="780015"/>
          </a:xfrm>
          <a:prstGeom prst="rect">
            <a:avLst/>
          </a:prstGeom>
        </p:spPr>
      </p:pic>
      <p:sp>
        <p:nvSpPr>
          <p:cNvPr id="9" name="Rectangle 8">
            <a:extLst>
              <a:ext uri="{FF2B5EF4-FFF2-40B4-BE49-F238E27FC236}">
                <a16:creationId xmlns:a16="http://schemas.microsoft.com/office/drawing/2014/main" id="{06A6F66C-4516-4B9A-ACA3-E8134D6E8004}"/>
              </a:ext>
            </a:extLst>
          </p:cNvPr>
          <p:cNvSpPr/>
          <p:nvPr/>
        </p:nvSpPr>
        <p:spPr>
          <a:xfrm>
            <a:off x="0" y="6501332"/>
            <a:ext cx="12192000" cy="356668"/>
          </a:xfrm>
          <a:prstGeom prst="rect">
            <a:avLst/>
          </a:prstGeom>
          <a:solidFill>
            <a:srgbClr val="858F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235302807"/>
      </p:ext>
    </p:extLst>
  </p:cSld>
  <p:clrMapOvr>
    <a:masterClrMapping/>
  </p:clrMapOvr>
  <mc:AlternateContent xmlns:mc="http://schemas.openxmlformats.org/markup-compatibility/2006" xmlns:p14="http://schemas.microsoft.com/office/powerpoint/2010/main">
    <mc:Choice Requires="p14">
      <p:transition spd="slow" p14:dur="4000">
        <p14:vortex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Telephone (Dial-Up) Modem</a:t>
            </a:r>
          </a:p>
        </p:txBody>
      </p:sp>
      <p:sp>
        <p:nvSpPr>
          <p:cNvPr id="5" name="Slide Number Placeholder 4"/>
          <p:cNvSpPr>
            <a:spLocks noGrp="1"/>
          </p:cNvSpPr>
          <p:nvPr>
            <p:ph type="sldNum" sz="quarter" idx="4"/>
          </p:nvPr>
        </p:nvSpPr>
        <p:spPr>
          <a:xfrm>
            <a:off x="10946684" y="6285590"/>
            <a:ext cx="1219200" cy="274320"/>
          </a:xfrm>
        </p:spPr>
        <p:txBody>
          <a:bodyPr/>
          <a:lstStyle/>
          <a:p>
            <a:fld id="{27C98126-00D4-4536-8967-EB49841E9AA8}" type="slidenum">
              <a:rPr lang="en-US" smtClean="0"/>
              <a:pPr/>
              <a:t>10</a:t>
            </a:fld>
            <a:endParaRPr lang="en-US" dirty="0"/>
          </a:p>
        </p:txBody>
      </p:sp>
      <p:sp>
        <p:nvSpPr>
          <p:cNvPr id="8" name="Rectangle 7"/>
          <p:cNvSpPr/>
          <p:nvPr/>
        </p:nvSpPr>
        <p:spPr>
          <a:xfrm>
            <a:off x="8966969" y="3691408"/>
            <a:ext cx="1828800" cy="822960"/>
          </a:xfrm>
          <a:prstGeom prst="rect">
            <a:avLst/>
          </a:prstGeom>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marL="91440"/>
            <a:r>
              <a:rPr lang="en-US" sz="2000" dirty="0">
                <a:solidFill>
                  <a:schemeClr val="tx1"/>
                </a:solidFill>
              </a:rPr>
              <a:t>Panel 2.3</a:t>
            </a:r>
          </a:p>
          <a:p>
            <a:pPr marL="91440"/>
            <a:r>
              <a:rPr lang="en-US" sz="2000" dirty="0">
                <a:solidFill>
                  <a:schemeClr val="tx1"/>
                </a:solidFill>
              </a:rPr>
              <a:t>Page 55</a:t>
            </a:r>
          </a:p>
        </p:txBody>
      </p:sp>
      <p:sp>
        <p:nvSpPr>
          <p:cNvPr id="4" name="Rectangle 3"/>
          <p:cNvSpPr/>
          <p:nvPr/>
        </p:nvSpPr>
        <p:spPr>
          <a:xfrm>
            <a:off x="3071447" y="5477609"/>
            <a:ext cx="1928816" cy="1073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558"/>
          <a:stretch/>
        </p:blipFill>
        <p:spPr>
          <a:xfrm>
            <a:off x="3507685" y="993928"/>
            <a:ext cx="5459284" cy="5394960"/>
          </a:xfrm>
          <a:prstGeom prst="rect">
            <a:avLst/>
          </a:prstGeom>
        </p:spPr>
      </p:pic>
      <p:sp>
        <p:nvSpPr>
          <p:cNvPr id="7" name="Rectangle 6">
            <a:extLst>
              <a:ext uri="{FF2B5EF4-FFF2-40B4-BE49-F238E27FC236}">
                <a16:creationId xmlns:a16="http://schemas.microsoft.com/office/drawing/2014/main" id="{22766185-3A1D-473A-A7D7-91EF897EBF87}"/>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111885555"/>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High-Speed Lines</a:t>
            </a:r>
          </a:p>
        </p:txBody>
      </p:sp>
      <p:sp>
        <p:nvSpPr>
          <p:cNvPr id="3" name="Content Placeholder 2"/>
          <p:cNvSpPr>
            <a:spLocks noGrp="1"/>
          </p:cNvSpPr>
          <p:nvPr>
            <p:ph idx="1"/>
          </p:nvPr>
        </p:nvSpPr>
        <p:spPr>
          <a:xfrm>
            <a:off x="1040235" y="1602297"/>
            <a:ext cx="10542165" cy="4966283"/>
          </a:xfrm>
        </p:spPr>
        <p:txBody>
          <a:bodyPr>
            <a:normAutofit fontScale="92500" lnSpcReduction="10000"/>
          </a:bodyPr>
          <a:lstStyle/>
          <a:p>
            <a:pPr lvl="1">
              <a:defRPr/>
            </a:pPr>
            <a:r>
              <a:rPr lang="en-US" sz="2800" b="1" dirty="0"/>
              <a:t>More expensive but available in cities &amp; most towns</a:t>
            </a:r>
          </a:p>
          <a:p>
            <a:pPr lvl="1">
              <a:defRPr/>
            </a:pPr>
            <a:r>
              <a:rPr lang="en-US" sz="2800" b="1" dirty="0">
                <a:solidFill>
                  <a:schemeClr val="accent2">
                    <a:lumMod val="60000"/>
                    <a:lumOff val="40000"/>
                  </a:schemeClr>
                </a:solidFill>
              </a:rPr>
              <a:t>Digital Subscriber Line DSL </a:t>
            </a:r>
          </a:p>
          <a:p>
            <a:pPr lvl="2">
              <a:defRPr/>
            </a:pPr>
            <a:r>
              <a:rPr lang="en-US" sz="2400" dirty="0"/>
              <a:t>Uses regular phone lines, DSL modem</a:t>
            </a:r>
          </a:p>
          <a:p>
            <a:pPr lvl="2">
              <a:defRPr/>
            </a:pPr>
            <a:r>
              <a:rPr lang="en-US" sz="2400" dirty="0"/>
              <a:t>Receives data at 7  ̶ 105Mbps; sends at about 384 Kbps – 1 Mbps</a:t>
            </a:r>
          </a:p>
          <a:p>
            <a:pPr lvl="2">
              <a:defRPr/>
            </a:pPr>
            <a:r>
              <a:rPr lang="en-US" sz="2400" dirty="0"/>
              <a:t>Is always on</a:t>
            </a:r>
          </a:p>
          <a:p>
            <a:pPr lvl="2">
              <a:defRPr/>
            </a:pPr>
            <a:r>
              <a:rPr lang="en-US" sz="2400" dirty="0"/>
              <a:t>Need to live no farther than 4.5 miles from phone company switching office</a:t>
            </a:r>
          </a:p>
          <a:p>
            <a:pPr lvl="2">
              <a:defRPr/>
            </a:pPr>
            <a:r>
              <a:rPr lang="en-US" sz="2400" dirty="0"/>
              <a:t>Not always available in rural areas</a:t>
            </a:r>
          </a:p>
          <a:p>
            <a:pPr lvl="1">
              <a:defRPr/>
            </a:pPr>
            <a:r>
              <a:rPr lang="en-US" sz="2800" b="1" dirty="0">
                <a:solidFill>
                  <a:schemeClr val="accent2">
                    <a:lumMod val="60000"/>
                    <a:lumOff val="40000"/>
                  </a:schemeClr>
                </a:solidFill>
              </a:rPr>
              <a:t>T1 line</a:t>
            </a:r>
            <a:r>
              <a:rPr lang="en-US" sz="2800" dirty="0"/>
              <a:t>—very expensive</a:t>
            </a:r>
          </a:p>
          <a:p>
            <a:pPr lvl="2">
              <a:defRPr/>
            </a:pPr>
            <a:r>
              <a:rPr lang="en-US" sz="2400" dirty="0"/>
              <a:t>Traditional trunk line, fiber optic or copper; carries 24 normal               telephone circuits</a:t>
            </a:r>
          </a:p>
          <a:p>
            <a:pPr lvl="2">
              <a:defRPr/>
            </a:pPr>
            <a:r>
              <a:rPr lang="en-US" sz="2400" dirty="0"/>
              <a:t>Transmission rate of 1.5  ̶  6 Mbps (T3 = 6 – 47 Mbps)</a:t>
            </a:r>
          </a:p>
          <a:p>
            <a:pPr lvl="2">
              <a:defRPr/>
            </a:pPr>
            <a:r>
              <a:rPr lang="en-US" sz="2400" dirty="0"/>
              <a:t>The “last mile” can still be a problem</a:t>
            </a:r>
            <a:endParaRPr lang="en-US" sz="1900" dirty="0"/>
          </a:p>
          <a:p>
            <a:pPr lvl="2">
              <a:defRPr/>
            </a:pPr>
            <a:r>
              <a:rPr lang="en-US" sz="2400" dirty="0"/>
              <a:t>Generally used by large organizations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11</a:t>
            </a:fld>
            <a:endParaRPr lang="en-US" dirty="0"/>
          </a:p>
        </p:txBody>
      </p:sp>
      <p:pic>
        <p:nvPicPr>
          <p:cNvPr id="5" name="Picture 5" descr="C:\Users\user\AppData\Local\Microsoft\Windows\Temporary Internet Files\Content.IE5\C79X6YT8\MC900056249[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0000">
            <a:off x="9535686" y="754888"/>
            <a:ext cx="2280921" cy="1097280"/>
          </a:xfrm>
          <a:prstGeom prst="rect">
            <a:avLst/>
          </a:prstGeom>
          <a:noFill/>
          <a:ln>
            <a:noFill/>
          </a:ln>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660" r="18626" b="3600"/>
          <a:stretch/>
        </p:blipFill>
        <p:spPr bwMode="auto">
          <a:xfrm>
            <a:off x="9711193" y="4107350"/>
            <a:ext cx="2194560" cy="2123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7A800AEE-0B23-4D7A-AB53-BEDABC389F9D}"/>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05981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High-Speed Lines</a:t>
            </a:r>
          </a:p>
        </p:txBody>
      </p:sp>
      <p:sp>
        <p:nvSpPr>
          <p:cNvPr id="3" name="Content Placeholder 2"/>
          <p:cNvSpPr>
            <a:spLocks noGrp="1"/>
          </p:cNvSpPr>
          <p:nvPr>
            <p:ph idx="1"/>
          </p:nvPr>
        </p:nvSpPr>
        <p:spPr>
          <a:xfrm>
            <a:off x="1040235" y="1602297"/>
            <a:ext cx="10542165" cy="4966283"/>
          </a:xfrm>
        </p:spPr>
        <p:txBody>
          <a:bodyPr>
            <a:normAutofit/>
          </a:bodyPr>
          <a:lstStyle/>
          <a:p>
            <a:pPr marL="633222" lvl="2" indent="-285750">
              <a:defRPr/>
            </a:pPr>
            <a:r>
              <a:rPr lang="en-US" sz="2800" b="1" dirty="0">
                <a:solidFill>
                  <a:schemeClr val="accent2">
                    <a:lumMod val="60000"/>
                    <a:lumOff val="40000"/>
                  </a:schemeClr>
                </a:solidFill>
              </a:rPr>
              <a:t>Cable modem</a:t>
            </a:r>
          </a:p>
          <a:p>
            <a:pPr marL="980885" lvl="3" indent="-285750">
              <a:defRPr/>
            </a:pPr>
            <a:r>
              <a:rPr lang="en-US" sz="2400" dirty="0"/>
              <a:t>TV cable system with Internet connection; company usually supplies cable modem</a:t>
            </a:r>
          </a:p>
          <a:p>
            <a:pPr marL="980885" lvl="3" indent="-285750">
              <a:defRPr/>
            </a:pPr>
            <a:r>
              <a:rPr lang="en-US" sz="2400" dirty="0"/>
              <a:t>Is always on</a:t>
            </a:r>
          </a:p>
          <a:p>
            <a:pPr marL="980885" lvl="3" indent="-285750">
              <a:defRPr/>
            </a:pPr>
            <a:r>
              <a:rPr lang="en-US" sz="2400" dirty="0"/>
              <a:t>Receives data at up to </a:t>
            </a:r>
          </a:p>
          <a:p>
            <a:pPr marL="695135" lvl="3" indent="0">
              <a:buNone/>
              <a:defRPr/>
            </a:pPr>
            <a:r>
              <a:rPr lang="en-US" sz="2400" dirty="0"/>
              <a:t>	100 Mbps; sends at </a:t>
            </a:r>
          </a:p>
          <a:p>
            <a:pPr marL="695135" lvl="3" indent="0">
              <a:buNone/>
              <a:defRPr/>
            </a:pPr>
            <a:r>
              <a:rPr lang="en-US" sz="2400" dirty="0"/>
              <a:t>	about 2-8 Mbps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12</a:t>
            </a:fld>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7300"/>
          <a:stretch/>
        </p:blipFill>
        <p:spPr>
          <a:xfrm>
            <a:off x="4991148" y="2711393"/>
            <a:ext cx="6967848" cy="3291840"/>
          </a:xfrm>
          <a:prstGeom prst="rect">
            <a:avLst/>
          </a:prstGeom>
        </p:spPr>
      </p:pic>
      <p:sp>
        <p:nvSpPr>
          <p:cNvPr id="7" name="Rectangle 6">
            <a:extLst>
              <a:ext uri="{FF2B5EF4-FFF2-40B4-BE49-F238E27FC236}">
                <a16:creationId xmlns:a16="http://schemas.microsoft.com/office/drawing/2014/main" id="{2129C81A-D08E-403A-A684-45CD09DFCE13}"/>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57976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Basic DSL/Cable-PC system</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006"/>
          <a:stretch/>
        </p:blipFill>
        <p:spPr>
          <a:xfrm>
            <a:off x="3824407" y="1089322"/>
            <a:ext cx="5869291" cy="5303520"/>
          </a:xfrm>
          <a:prstGeom prst="rect">
            <a:avLst/>
          </a:prstGeom>
          <a:ln>
            <a:noFill/>
          </a:ln>
          <a:effectLst>
            <a:outerShdw blurRad="190500" algn="tl" rotWithShape="0">
              <a:srgbClr val="000000">
                <a:alpha val="70000"/>
              </a:srgbClr>
            </a:outerShdw>
          </a:effectLst>
        </p:spPr>
      </p:pic>
      <p:sp>
        <p:nvSpPr>
          <p:cNvPr id="4" name="Rectangle 3"/>
          <p:cNvSpPr/>
          <p:nvPr/>
        </p:nvSpPr>
        <p:spPr>
          <a:xfrm>
            <a:off x="1580207" y="3174573"/>
            <a:ext cx="1828800" cy="822960"/>
          </a:xfrm>
          <a:prstGeom prst="rect">
            <a:avLst/>
          </a:prstGeom>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marL="91440"/>
            <a:r>
              <a:rPr lang="en-US" sz="2000" dirty="0">
                <a:solidFill>
                  <a:schemeClr val="tx1"/>
                </a:solidFill>
              </a:rPr>
              <a:t>Panel 2.4</a:t>
            </a:r>
          </a:p>
          <a:p>
            <a:pPr marL="91440"/>
            <a:r>
              <a:rPr lang="en-US" sz="2000" dirty="0">
                <a:solidFill>
                  <a:schemeClr val="tx1"/>
                </a:solidFill>
              </a:rPr>
              <a:t>Page 57</a:t>
            </a:r>
          </a:p>
        </p:txBody>
      </p:sp>
      <p:sp>
        <p:nvSpPr>
          <p:cNvPr id="5" name="Rectangle 4">
            <a:extLst>
              <a:ext uri="{FF2B5EF4-FFF2-40B4-BE49-F238E27FC236}">
                <a16:creationId xmlns:a16="http://schemas.microsoft.com/office/drawing/2014/main" id="{FB1A63F2-EECF-4852-8E20-2DBA3E76A456}"/>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50216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Satellite Wireless Connections</a:t>
            </a:r>
          </a:p>
        </p:txBody>
      </p:sp>
      <p:sp>
        <p:nvSpPr>
          <p:cNvPr id="3" name="Content Placeholder 2"/>
          <p:cNvSpPr>
            <a:spLocks noGrp="1"/>
          </p:cNvSpPr>
          <p:nvPr>
            <p:ph idx="1"/>
          </p:nvPr>
        </p:nvSpPr>
        <p:spPr>
          <a:xfrm>
            <a:off x="1644242" y="1817225"/>
            <a:ext cx="10156271" cy="4308938"/>
          </a:xfrm>
        </p:spPr>
        <p:txBody>
          <a:bodyPr>
            <a:normAutofit/>
          </a:bodyPr>
          <a:lstStyle/>
          <a:p>
            <a:pPr marL="0" lvl="1">
              <a:defRPr/>
            </a:pPr>
            <a:r>
              <a:rPr lang="en-US" sz="2800" dirty="0"/>
              <a:t>Transmits data between satellite dish </a:t>
            </a:r>
          </a:p>
          <a:p>
            <a:pPr marL="0" lvl="1" indent="0">
              <a:spcBef>
                <a:spcPts val="0"/>
              </a:spcBef>
              <a:buNone/>
              <a:defRPr/>
            </a:pPr>
            <a:r>
              <a:rPr lang="en-US" sz="2800" dirty="0"/>
              <a:t>    and satellite orbiting earth</a:t>
            </a:r>
          </a:p>
          <a:p>
            <a:pPr marL="0" lvl="1">
              <a:defRPr/>
            </a:pPr>
            <a:r>
              <a:rPr lang="en-US" sz="2800" dirty="0"/>
              <a:t>Connection is always on</a:t>
            </a:r>
          </a:p>
          <a:p>
            <a:pPr marL="0" lvl="1">
              <a:defRPr/>
            </a:pPr>
            <a:r>
              <a:rPr lang="en-US" sz="2800" dirty="0"/>
              <a:t>Requires Internet access provider with 2-way </a:t>
            </a:r>
          </a:p>
          <a:p>
            <a:pPr marL="0" lvl="1" indent="0">
              <a:spcBef>
                <a:spcPts val="0"/>
              </a:spcBef>
              <a:buNone/>
              <a:defRPr/>
            </a:pPr>
            <a:r>
              <a:rPr lang="en-US" sz="2800" dirty="0"/>
              <a:t>    satellite transmission</a:t>
            </a:r>
          </a:p>
          <a:p>
            <a:pPr marL="0" lvl="1">
              <a:defRPr/>
            </a:pPr>
            <a:r>
              <a:rPr lang="en-US" sz="2800" dirty="0"/>
              <a:t>User needs to buy or lease satellite dish and </a:t>
            </a:r>
          </a:p>
          <a:p>
            <a:pPr marL="0" lvl="1" indent="0">
              <a:spcBef>
                <a:spcPts val="0"/>
              </a:spcBef>
              <a:buNone/>
              <a:defRPr/>
            </a:pPr>
            <a:r>
              <a:rPr lang="en-US" sz="2800" dirty="0"/>
              <a:t>   modem and have them connected</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14</a:t>
            </a:fld>
            <a:endParaRPr lang="en-US" dirty="0"/>
          </a:p>
        </p:txBody>
      </p:sp>
      <p:pic>
        <p:nvPicPr>
          <p:cNvPr id="5" name="Picture 7" descr="C:\Users\user\AppData\Local\Microsoft\Windows\Temporary Internet Files\Content.IE5\C79X6YT8\MC900410519[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65072" y="351741"/>
            <a:ext cx="2994195" cy="246888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C:\Users\user\AppData\Local\Microsoft\Windows\Temporary Internet Files\Content.IE5\778OSRHT\MP91021641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120" y="3713756"/>
            <a:ext cx="3489960" cy="30403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C10387B-7546-4012-92E9-92584713C4D2}"/>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91084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Other Wireless: Wi-Fi, 3G, &amp; 4G</a:t>
            </a:r>
          </a:p>
        </p:txBody>
      </p:sp>
      <p:sp>
        <p:nvSpPr>
          <p:cNvPr id="3" name="Content Placeholder 2"/>
          <p:cNvSpPr>
            <a:spLocks noGrp="1"/>
          </p:cNvSpPr>
          <p:nvPr>
            <p:ph idx="1"/>
          </p:nvPr>
        </p:nvSpPr>
        <p:spPr>
          <a:xfrm>
            <a:off x="1534602" y="1817225"/>
            <a:ext cx="10232356" cy="4718747"/>
          </a:xfrm>
        </p:spPr>
        <p:txBody>
          <a:bodyPr>
            <a:normAutofit/>
          </a:bodyPr>
          <a:lstStyle/>
          <a:p>
            <a:pPr>
              <a:lnSpc>
                <a:spcPct val="90000"/>
              </a:lnSpc>
              <a:defRPr/>
            </a:pPr>
            <a:r>
              <a:rPr lang="en-US" sz="2400" b="1" dirty="0">
                <a:solidFill>
                  <a:schemeClr val="accent2">
                    <a:lumMod val="60000"/>
                    <a:lumOff val="40000"/>
                  </a:schemeClr>
                </a:solidFill>
              </a:rPr>
              <a:t>Wi-Fi</a:t>
            </a:r>
            <a:r>
              <a:rPr lang="en-US" sz="2400" dirty="0"/>
              <a:t>—stands for “wireless fidelity” </a:t>
            </a:r>
          </a:p>
          <a:p>
            <a:pPr marL="548640" lvl="2">
              <a:lnSpc>
                <a:spcPct val="90000"/>
              </a:lnSpc>
              <a:defRPr/>
            </a:pPr>
            <a:r>
              <a:rPr lang="en-US" sz="2400" dirty="0"/>
              <a:t>Name for a set of wireless standards (802.11) set by IEEE</a:t>
            </a:r>
          </a:p>
          <a:p>
            <a:pPr marL="548640" lvl="2">
              <a:lnSpc>
                <a:spcPct val="90000"/>
              </a:lnSpc>
              <a:spcBef>
                <a:spcPts val="600"/>
              </a:spcBef>
              <a:defRPr/>
            </a:pPr>
            <a:r>
              <a:rPr lang="en-US" sz="2400" dirty="0"/>
              <a:t>Transmits data wirelessly up to 54 Mbps for 300 – 500 feet from access point (hotspot)</a:t>
            </a:r>
          </a:p>
          <a:p>
            <a:pPr marL="548640" lvl="2">
              <a:lnSpc>
                <a:spcPct val="90000"/>
              </a:lnSpc>
              <a:spcBef>
                <a:spcPts val="600"/>
              </a:spcBef>
              <a:defRPr/>
            </a:pPr>
            <a:r>
              <a:rPr lang="en-US" sz="2400" dirty="0"/>
              <a:t>Typically used with laptops and tablets that have Wi-Fi hardware</a:t>
            </a:r>
          </a:p>
          <a:p>
            <a:pPr marL="274320" lvl="1" indent="-274320">
              <a:lnSpc>
                <a:spcPct val="90000"/>
              </a:lnSpc>
              <a:spcBef>
                <a:spcPts val="1200"/>
              </a:spcBef>
              <a:defRPr/>
            </a:pPr>
            <a:r>
              <a:rPr lang="en-US" b="1" dirty="0">
                <a:solidFill>
                  <a:schemeClr val="accent2">
                    <a:lumMod val="60000"/>
                    <a:lumOff val="40000"/>
                  </a:schemeClr>
                </a:solidFill>
              </a:rPr>
              <a:t>3G</a:t>
            </a:r>
            <a:r>
              <a:rPr lang="en-US" dirty="0"/>
              <a:t> = “third generation”; uses existing cellphone system; handles voice, email, multimedia</a:t>
            </a:r>
          </a:p>
          <a:p>
            <a:pPr marL="274320" lvl="1" indent="-274320">
              <a:lnSpc>
                <a:spcPct val="90000"/>
              </a:lnSpc>
              <a:spcBef>
                <a:spcPts val="1200"/>
              </a:spcBef>
              <a:defRPr/>
            </a:pPr>
            <a:r>
              <a:rPr lang="en-US" b="1" dirty="0">
                <a:solidFill>
                  <a:schemeClr val="accent2">
                    <a:lumMod val="60000"/>
                    <a:lumOff val="40000"/>
                  </a:schemeClr>
                </a:solidFill>
              </a:rPr>
              <a:t>4G</a:t>
            </a:r>
            <a:r>
              <a:rPr lang="en-US" dirty="0"/>
              <a:t> = “fourth generation”; faster than 3G; built specifically for Internet traffic – but not standard yet</a:t>
            </a:r>
          </a:p>
          <a:p>
            <a:pPr marL="548640" lvl="2">
              <a:lnSpc>
                <a:spcPct val="90000"/>
              </a:lnSpc>
              <a:spcBef>
                <a:spcPts val="600"/>
              </a:spcBef>
              <a:defRPr/>
            </a:pPr>
            <a:r>
              <a:rPr lang="en-US" sz="2400" dirty="0"/>
              <a:t>Both 3G and 4G used mostly in smartphones</a:t>
            </a:r>
          </a:p>
        </p:txBody>
      </p:sp>
      <p:sp>
        <p:nvSpPr>
          <p:cNvPr id="4" name="Slide Number Placeholder 3"/>
          <p:cNvSpPr>
            <a:spLocks noGrp="1"/>
          </p:cNvSpPr>
          <p:nvPr>
            <p:ph type="sldNum" sz="quarter" idx="4"/>
          </p:nvPr>
        </p:nvSpPr>
        <p:spPr/>
        <p:txBody>
          <a:bodyPr/>
          <a:lstStyle/>
          <a:p>
            <a:fld id="{27C98126-00D4-4536-8967-EB49841E9AA8}" type="slidenum">
              <a:rPr lang="en-US" smtClean="0"/>
              <a:pPr/>
              <a:t>15</a:t>
            </a:fld>
            <a:endParaRPr lang="en-US" dirty="0"/>
          </a:p>
        </p:txBody>
      </p:sp>
      <p:pic>
        <p:nvPicPr>
          <p:cNvPr id="5" name="Picture 8" descr="C:\Users\user\AppData\Local\Microsoft\Windows\Temporary Internet Files\Content.IE5\NJ54PAKZ\MP90040279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5477" y="415501"/>
            <a:ext cx="2787880"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708C43FC-0A7A-47DA-9C98-476093AA1078}"/>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86137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Internet Access Providers (ISPs)</a:t>
            </a:r>
          </a:p>
        </p:txBody>
      </p:sp>
      <p:sp>
        <p:nvSpPr>
          <p:cNvPr id="3" name="Content Placeholder 2"/>
          <p:cNvSpPr>
            <a:spLocks noGrp="1"/>
          </p:cNvSpPr>
          <p:nvPr>
            <p:ph idx="1"/>
          </p:nvPr>
        </p:nvSpPr>
        <p:spPr>
          <a:xfrm>
            <a:off x="1666614" y="1702966"/>
            <a:ext cx="9915785" cy="4857226"/>
          </a:xfrm>
        </p:spPr>
        <p:txBody>
          <a:bodyPr>
            <a:normAutofit/>
          </a:bodyPr>
          <a:lstStyle/>
          <a:p>
            <a:pPr>
              <a:defRPr/>
            </a:pPr>
            <a:r>
              <a:rPr lang="en-US" sz="2400" b="1" dirty="0">
                <a:solidFill>
                  <a:schemeClr val="accent2">
                    <a:lumMod val="60000"/>
                    <a:lumOff val="40000"/>
                  </a:schemeClr>
                </a:solidFill>
              </a:rPr>
              <a:t>Internet Service Provider ISP :</a:t>
            </a:r>
            <a:r>
              <a:rPr lang="en-US" sz="2400" b="1" dirty="0">
                <a:solidFill>
                  <a:schemeClr val="accent2">
                    <a:lumMod val="75000"/>
                  </a:schemeClr>
                </a:solidFill>
              </a:rPr>
              <a:t> </a:t>
            </a:r>
            <a:r>
              <a:rPr lang="en-US" sz="2400" dirty="0"/>
              <a:t>Local, regional, or national organization that provides access to the Internet for a fee — e.g., Comcast, Charter, AT&amp;T.</a:t>
            </a:r>
          </a:p>
          <a:p>
            <a:pPr>
              <a:defRPr/>
            </a:pPr>
            <a:r>
              <a:rPr lang="en-US" sz="2400" b="1" dirty="0">
                <a:solidFill>
                  <a:schemeClr val="accent2">
                    <a:lumMod val="60000"/>
                    <a:lumOff val="40000"/>
                  </a:schemeClr>
                </a:solidFill>
              </a:rPr>
              <a:t>Wireless Internet Service Provider (WIS</a:t>
            </a:r>
            <a:r>
              <a:rPr lang="en-US" sz="2400" b="1" dirty="0">
                <a:solidFill>
                  <a:schemeClr val="accent2">
                    <a:lumMod val="75000"/>
                  </a:schemeClr>
                </a:solidFill>
              </a:rPr>
              <a:t>P) </a:t>
            </a:r>
            <a:r>
              <a:rPr lang="en-US" sz="2400" dirty="0"/>
              <a:t>— e.g., AT&amp;T, T-Mobile, Verizon Wireless, Sprint, Credo</a:t>
            </a:r>
          </a:p>
          <a:p>
            <a:pPr marL="980885" lvl="3" indent="-285750">
              <a:defRPr/>
            </a:pPr>
            <a:r>
              <a:rPr lang="en-US" sz="2400" dirty="0"/>
              <a:t>Enables wireless-equipped laptop/tablet and smartphone users to access Internet</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16</a:t>
            </a:fld>
            <a:endParaRPr 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374" t="3876" r="15431" b="9861"/>
          <a:stretch/>
        </p:blipFill>
        <p:spPr bwMode="auto">
          <a:xfrm>
            <a:off x="6861975" y="3665549"/>
            <a:ext cx="2249249" cy="27432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6ED00A49-5D6C-4C7B-BE54-9B118BCDEEA1}"/>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70581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 How Does The Internet Work</a:t>
            </a:r>
          </a:p>
        </p:txBody>
      </p:sp>
      <p:sp>
        <p:nvSpPr>
          <p:cNvPr id="3" name="Text Placeholder 2"/>
          <p:cNvSpPr>
            <a:spLocks noGrp="1"/>
          </p:cNvSpPr>
          <p:nvPr>
            <p:ph type="body" idx="1"/>
          </p:nvPr>
        </p:nvSpPr>
        <p:spPr>
          <a:xfrm>
            <a:off x="3811423" y="4337986"/>
            <a:ext cx="7503283" cy="1310783"/>
          </a:xfrm>
        </p:spPr>
        <p:txBody>
          <a:bodyPr>
            <a:normAutofit fontScale="92500" lnSpcReduction="20000"/>
          </a:bodyPr>
          <a:lstStyle/>
          <a:p>
            <a:r>
              <a:rPr lang="en-ID" dirty="0"/>
              <a:t>The Internet is basically a huge network that connects hundreds of thousands of smaller networks. </a:t>
            </a:r>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17</a:t>
            </a:fld>
            <a:endParaRPr lang="en-US" dirty="0"/>
          </a:p>
        </p:txBody>
      </p:sp>
      <p:pic>
        <p:nvPicPr>
          <p:cNvPr id="5" name="Picture 4">
            <a:extLst>
              <a:ext uri="{FF2B5EF4-FFF2-40B4-BE49-F238E27FC236}">
                <a16:creationId xmlns:a16="http://schemas.microsoft.com/office/drawing/2014/main" id="{31C74ACA-D05B-49DE-8EC8-490C75254A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2357" y="162877"/>
            <a:ext cx="780015" cy="780015"/>
          </a:xfrm>
          <a:prstGeom prst="rect">
            <a:avLst/>
          </a:prstGeom>
        </p:spPr>
      </p:pic>
      <p:sp>
        <p:nvSpPr>
          <p:cNvPr id="6" name="Rectangle 5">
            <a:extLst>
              <a:ext uri="{FF2B5EF4-FFF2-40B4-BE49-F238E27FC236}">
                <a16:creationId xmlns:a16="http://schemas.microsoft.com/office/drawing/2014/main" id="{74E8232C-2617-499C-B545-9AA7E25734B3}"/>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0511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614" y="0"/>
            <a:ext cx="10588698" cy="1188720"/>
          </a:xfrm>
        </p:spPr>
        <p:txBody>
          <a:bodyPr>
            <a:normAutofit/>
          </a:bodyPr>
          <a:lstStyle/>
          <a:p>
            <a:r>
              <a:rPr lang="en-US" sz="3600" dirty="0"/>
              <a:t>Internet Connections: POPs, IXPs, Backbone, &amp; Internet2 </a:t>
            </a:r>
          </a:p>
        </p:txBody>
      </p:sp>
      <p:sp>
        <p:nvSpPr>
          <p:cNvPr id="3" name="Content Placeholder 2"/>
          <p:cNvSpPr>
            <a:spLocks noGrp="1"/>
          </p:cNvSpPr>
          <p:nvPr>
            <p:ph idx="1"/>
          </p:nvPr>
        </p:nvSpPr>
        <p:spPr>
          <a:xfrm>
            <a:off x="1666614" y="1702966"/>
            <a:ext cx="9915785" cy="4857226"/>
          </a:xfrm>
        </p:spPr>
        <p:txBody>
          <a:bodyPr>
            <a:normAutofit/>
          </a:bodyPr>
          <a:lstStyle/>
          <a:p>
            <a:pPr>
              <a:defRPr/>
            </a:pPr>
            <a:r>
              <a:rPr lang="en-ID" sz="2400" b="1" dirty="0">
                <a:solidFill>
                  <a:schemeClr val="accent2">
                    <a:lumMod val="60000"/>
                    <a:lumOff val="40000"/>
                  </a:schemeClr>
                </a:solidFill>
              </a:rPr>
              <a:t>point of presence (POP) — a local access point to the Internet—a collection of modems and other equipment in a </a:t>
            </a:r>
          </a:p>
          <a:p>
            <a:pPr>
              <a:defRPr/>
            </a:pPr>
            <a:r>
              <a:rPr lang="en-ID" sz="2400" b="1" dirty="0">
                <a:solidFill>
                  <a:schemeClr val="accent2">
                    <a:lumMod val="60000"/>
                    <a:lumOff val="40000"/>
                  </a:schemeClr>
                </a:solidFill>
              </a:rPr>
              <a:t>Internet Exchange Point (IXP), a routing computer at a point on the Internet where several connections come together.</a:t>
            </a:r>
          </a:p>
          <a:p>
            <a:pPr>
              <a:defRPr/>
            </a:pPr>
            <a:r>
              <a:rPr lang="en-ID" sz="2400" b="1" dirty="0">
                <a:solidFill>
                  <a:schemeClr val="accent2">
                    <a:lumMod val="60000"/>
                    <a:lumOff val="40000"/>
                  </a:schemeClr>
                </a:solidFill>
              </a:rPr>
              <a:t>Internet backbone, high-speed, </a:t>
            </a:r>
            <a:r>
              <a:rPr lang="en-ID" sz="2400" b="1" dirty="0" err="1">
                <a:solidFill>
                  <a:schemeClr val="accent2">
                    <a:lumMod val="60000"/>
                    <a:lumOff val="40000"/>
                  </a:schemeClr>
                </a:solidFill>
              </a:rPr>
              <a:t>highcapacity</a:t>
            </a:r>
            <a:r>
              <a:rPr lang="en-ID" sz="2400" b="1" dirty="0">
                <a:solidFill>
                  <a:schemeClr val="accent2">
                    <a:lumMod val="60000"/>
                    <a:lumOff val="40000"/>
                  </a:schemeClr>
                </a:solidFill>
              </a:rPr>
              <a:t> transmission lines, usually </a:t>
            </a:r>
            <a:r>
              <a:rPr lang="en-ID" sz="2400" b="1" dirty="0" err="1">
                <a:solidFill>
                  <a:schemeClr val="accent2">
                    <a:lumMod val="60000"/>
                    <a:lumOff val="40000"/>
                  </a:schemeClr>
                </a:solidFill>
              </a:rPr>
              <a:t>fiber</a:t>
            </a:r>
            <a:r>
              <a:rPr lang="en-ID" sz="2400" b="1" dirty="0">
                <a:solidFill>
                  <a:schemeClr val="accent2">
                    <a:lumMod val="60000"/>
                    <a:lumOff val="40000"/>
                  </a:schemeClr>
                </a:solidFill>
              </a:rPr>
              <a:t>-optic lines, that use the newest communications technology to transmit data across the Internet. </a:t>
            </a:r>
          </a:p>
          <a:p>
            <a:pPr>
              <a:defRPr/>
            </a:pPr>
            <a:r>
              <a:rPr lang="en-ID" sz="2400" b="1" dirty="0">
                <a:solidFill>
                  <a:schemeClr val="accent2">
                    <a:lumMod val="60000"/>
                    <a:lumOff val="40000"/>
                  </a:schemeClr>
                </a:solidFill>
              </a:rPr>
              <a:t>Internet2 is a not-for-profit cooperative university/business education and research project that enables high-end users to quickly and reliably move huge amounts of data over high-speed networks.</a:t>
            </a:r>
          </a:p>
          <a:p>
            <a:pPr>
              <a:defRPr/>
            </a:pPr>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18</a:t>
            </a:fld>
            <a:endParaRPr lang="en-US" dirty="0"/>
          </a:p>
        </p:txBody>
      </p:sp>
      <p:sp>
        <p:nvSpPr>
          <p:cNvPr id="6" name="Rectangle 5">
            <a:extLst>
              <a:ext uri="{FF2B5EF4-FFF2-40B4-BE49-F238E27FC236}">
                <a16:creationId xmlns:a16="http://schemas.microsoft.com/office/drawing/2014/main" id="{6ED00A49-5D6C-4C7B-BE54-9B118BCDEEA1}"/>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69090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291D-DF4D-4203-B138-C82BB9A1151E}"/>
              </a:ext>
            </a:extLst>
          </p:cNvPr>
          <p:cNvSpPr>
            <a:spLocks noGrp="1"/>
          </p:cNvSpPr>
          <p:nvPr>
            <p:ph type="title"/>
          </p:nvPr>
        </p:nvSpPr>
        <p:spPr/>
        <p:txBody>
          <a:bodyPr/>
          <a:lstStyle/>
          <a:p>
            <a:r>
              <a:rPr lang="en-ID" dirty="0"/>
              <a:t>Who Runs the Internet?</a:t>
            </a:r>
          </a:p>
        </p:txBody>
      </p:sp>
      <p:sp>
        <p:nvSpPr>
          <p:cNvPr id="3" name="Content Placeholder 2">
            <a:extLst>
              <a:ext uri="{FF2B5EF4-FFF2-40B4-BE49-F238E27FC236}">
                <a16:creationId xmlns:a16="http://schemas.microsoft.com/office/drawing/2014/main" id="{FC2878ED-5C1A-469D-B2BF-8061B7B13378}"/>
              </a:ext>
            </a:extLst>
          </p:cNvPr>
          <p:cNvSpPr>
            <a:spLocks noGrp="1"/>
          </p:cNvSpPr>
          <p:nvPr>
            <p:ph idx="1"/>
          </p:nvPr>
        </p:nvSpPr>
        <p:spPr/>
        <p:txBody>
          <a:bodyPr/>
          <a:lstStyle/>
          <a:p>
            <a:r>
              <a:rPr lang="en-ID" dirty="0"/>
              <a:t>the Internet Corporation for Assigned Names and Numbers (ICANN), was established to regulate human-friendly Internet domain names—those addresses ending with .com, .org, </a:t>
            </a:r>
            <a:r>
              <a:rPr lang="en-ID" dirty="0" err="1"/>
              <a:t>.net</a:t>
            </a:r>
            <a:r>
              <a:rPr lang="en-ID" dirty="0"/>
              <a:t>, and so on, that overlie IP addresses and identify the website type</a:t>
            </a:r>
          </a:p>
        </p:txBody>
      </p:sp>
      <p:sp>
        <p:nvSpPr>
          <p:cNvPr id="4" name="Rectangle 3">
            <a:extLst>
              <a:ext uri="{FF2B5EF4-FFF2-40B4-BE49-F238E27FC236}">
                <a16:creationId xmlns:a16="http://schemas.microsoft.com/office/drawing/2014/main" id="{D5AB1B35-D631-4BDF-91B4-2B361CC5868C}"/>
              </a:ext>
            </a:extLst>
          </p:cNvPr>
          <p:cNvSpPr/>
          <p:nvPr/>
        </p:nvSpPr>
        <p:spPr>
          <a:xfrm>
            <a:off x="0" y="6545613"/>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10467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2 Topics</a:t>
            </a:r>
          </a:p>
        </p:txBody>
      </p:sp>
      <p:sp>
        <p:nvSpPr>
          <p:cNvPr id="3" name="Content Placeholder 2"/>
          <p:cNvSpPr>
            <a:spLocks noGrp="1"/>
          </p:cNvSpPr>
          <p:nvPr>
            <p:ph idx="1"/>
          </p:nvPr>
        </p:nvSpPr>
        <p:spPr>
          <a:xfrm>
            <a:off x="1504060" y="1546789"/>
            <a:ext cx="10468598" cy="4965106"/>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ormAutofit fontScale="77500" lnSpcReduction="20000"/>
          </a:bodyPr>
          <a:lstStyle/>
          <a:p>
            <a:pPr marL="0" indent="0">
              <a:lnSpc>
                <a:spcPct val="110000"/>
              </a:lnSpc>
              <a:spcBef>
                <a:spcPts val="0"/>
              </a:spcBef>
              <a:buNone/>
              <a:defRPr/>
            </a:pPr>
            <a:r>
              <a:rPr lang="en-US" sz="3100" b="1" dirty="0">
                <a:ln>
                  <a:solidFill>
                    <a:schemeClr val="accent1"/>
                  </a:solidFill>
                </a:ln>
                <a:solidFill>
                  <a:srgbClr val="FF0000"/>
                </a:solidFill>
              </a:rPr>
              <a:t>UNIT 2A: The Internet &amp; the Web </a:t>
            </a:r>
          </a:p>
          <a:p>
            <a:pPr marL="0" indent="0">
              <a:lnSpc>
                <a:spcPct val="110000"/>
              </a:lnSpc>
              <a:spcBef>
                <a:spcPts val="0"/>
              </a:spcBef>
              <a:buNone/>
              <a:defRPr/>
            </a:pPr>
            <a:endParaRPr lang="en-US" sz="2600" b="1" dirty="0">
              <a:ln>
                <a:solidFill>
                  <a:schemeClr val="accent1"/>
                </a:solidFill>
              </a:ln>
            </a:endParaRPr>
          </a:p>
          <a:p>
            <a:pPr marL="0" indent="0">
              <a:lnSpc>
                <a:spcPct val="110000"/>
              </a:lnSpc>
              <a:spcBef>
                <a:spcPts val="0"/>
              </a:spcBef>
              <a:buNone/>
              <a:defRPr/>
            </a:pPr>
            <a:r>
              <a:rPr lang="en-US" sz="2600" b="1" dirty="0">
                <a:ln>
                  <a:solidFill>
                    <a:schemeClr val="accent1"/>
                  </a:solidFill>
                </a:ln>
              </a:rPr>
              <a:t>2.1</a:t>
            </a:r>
            <a:r>
              <a:rPr lang="en-US" sz="2600" dirty="0">
                <a:ln>
                  <a:solidFill>
                    <a:schemeClr val="accent1"/>
                  </a:solidFill>
                </a:ln>
              </a:rPr>
              <a:t>  Connecting to the Internet: Narrowband, Broadband, &amp; Access Providers</a:t>
            </a:r>
          </a:p>
          <a:p>
            <a:pPr>
              <a:lnSpc>
                <a:spcPct val="110000"/>
              </a:lnSpc>
              <a:spcBef>
                <a:spcPts val="0"/>
              </a:spcBef>
              <a:defRPr/>
            </a:pPr>
            <a:endParaRPr lang="en-US" sz="2600" b="1" dirty="0">
              <a:ln>
                <a:solidFill>
                  <a:schemeClr val="accent1"/>
                </a:solidFill>
              </a:ln>
            </a:endParaRPr>
          </a:p>
          <a:p>
            <a:pPr marL="0" indent="0">
              <a:lnSpc>
                <a:spcPct val="110000"/>
              </a:lnSpc>
              <a:spcBef>
                <a:spcPts val="0"/>
              </a:spcBef>
              <a:buNone/>
              <a:defRPr/>
            </a:pPr>
            <a:r>
              <a:rPr lang="en-US" sz="2600" b="1" dirty="0">
                <a:ln>
                  <a:solidFill>
                    <a:schemeClr val="accent1"/>
                  </a:solidFill>
                </a:ln>
              </a:rPr>
              <a:t>2.2</a:t>
            </a:r>
            <a:r>
              <a:rPr lang="en-US" sz="2600" dirty="0">
                <a:ln>
                  <a:solidFill>
                    <a:schemeClr val="accent1"/>
                  </a:solidFill>
                </a:ln>
              </a:rPr>
              <a:t>  How Does the Internet Work?       </a:t>
            </a:r>
          </a:p>
          <a:p>
            <a:pPr>
              <a:lnSpc>
                <a:spcPct val="110000"/>
              </a:lnSpc>
              <a:spcBef>
                <a:spcPts val="0"/>
              </a:spcBef>
              <a:defRPr/>
            </a:pPr>
            <a:endParaRPr lang="en-US" sz="2600" b="1" dirty="0">
              <a:ln>
                <a:solidFill>
                  <a:schemeClr val="accent1"/>
                </a:solidFill>
              </a:ln>
            </a:endParaRPr>
          </a:p>
          <a:p>
            <a:pPr marL="0" indent="0">
              <a:lnSpc>
                <a:spcPct val="110000"/>
              </a:lnSpc>
              <a:spcBef>
                <a:spcPts val="0"/>
              </a:spcBef>
              <a:buNone/>
              <a:defRPr/>
            </a:pPr>
            <a:r>
              <a:rPr lang="en-US" sz="2600" b="1" dirty="0">
                <a:ln>
                  <a:solidFill>
                    <a:schemeClr val="accent1"/>
                  </a:solidFill>
                </a:ln>
              </a:rPr>
              <a:t>2.3  </a:t>
            </a:r>
            <a:r>
              <a:rPr lang="en-US" sz="2600" dirty="0">
                <a:ln>
                  <a:solidFill>
                    <a:schemeClr val="accent1"/>
                  </a:solidFill>
                </a:ln>
              </a:rPr>
              <a:t>The World Wide Web</a:t>
            </a:r>
          </a:p>
          <a:p>
            <a:pPr marL="0" indent="0">
              <a:lnSpc>
                <a:spcPct val="110000"/>
              </a:lnSpc>
              <a:spcBef>
                <a:spcPts val="0"/>
              </a:spcBef>
              <a:buNone/>
              <a:defRPr/>
            </a:pPr>
            <a:endParaRPr lang="en-US" sz="2600" b="1" dirty="0">
              <a:ln>
                <a:solidFill>
                  <a:schemeClr val="accent1"/>
                </a:solidFill>
              </a:ln>
            </a:endParaRPr>
          </a:p>
          <a:p>
            <a:pPr marL="0" indent="0">
              <a:lnSpc>
                <a:spcPct val="110000"/>
              </a:lnSpc>
              <a:spcBef>
                <a:spcPts val="0"/>
              </a:spcBef>
              <a:buNone/>
              <a:defRPr/>
            </a:pPr>
            <a:r>
              <a:rPr lang="en-US" sz="3100" b="1" dirty="0">
                <a:ln>
                  <a:solidFill>
                    <a:schemeClr val="accent1"/>
                  </a:solidFill>
                </a:ln>
                <a:solidFill>
                  <a:srgbClr val="FF0000"/>
                </a:solidFill>
              </a:rPr>
              <a:t>UNIT 2B: The Riches &amp; Risks of Internet Use</a:t>
            </a:r>
          </a:p>
          <a:p>
            <a:pPr marL="0" indent="0">
              <a:lnSpc>
                <a:spcPct val="110000"/>
              </a:lnSpc>
              <a:spcBef>
                <a:spcPts val="0"/>
              </a:spcBef>
              <a:buNone/>
              <a:defRPr/>
            </a:pPr>
            <a:endParaRPr lang="en-US" sz="2000" b="1" dirty="0">
              <a:ln>
                <a:solidFill>
                  <a:schemeClr val="accent1"/>
                </a:solidFill>
              </a:ln>
              <a:solidFill>
                <a:srgbClr val="FF0000"/>
              </a:solidFill>
            </a:endParaRPr>
          </a:p>
          <a:p>
            <a:pPr marL="0" indent="0">
              <a:lnSpc>
                <a:spcPct val="110000"/>
              </a:lnSpc>
              <a:spcBef>
                <a:spcPts val="0"/>
              </a:spcBef>
              <a:buNone/>
              <a:defRPr/>
            </a:pPr>
            <a:r>
              <a:rPr lang="en-US" sz="2600" b="1" dirty="0">
                <a:ln>
                  <a:solidFill>
                    <a:schemeClr val="accent1"/>
                  </a:solidFill>
                </a:ln>
              </a:rPr>
              <a:t>2.4</a:t>
            </a:r>
            <a:r>
              <a:rPr lang="en-US" sz="2600" dirty="0">
                <a:ln>
                  <a:solidFill>
                    <a:schemeClr val="accent1"/>
                  </a:solidFill>
                </a:ln>
              </a:rPr>
              <a:t>  Email, Instant Messaging &amp; Other Ways of Communicating over the Net</a:t>
            </a:r>
            <a:endParaRPr lang="en-US" sz="2600" b="1" dirty="0">
              <a:ln>
                <a:solidFill>
                  <a:schemeClr val="accent1"/>
                </a:solidFill>
              </a:ln>
            </a:endParaRPr>
          </a:p>
          <a:p>
            <a:pPr marL="0" indent="0">
              <a:lnSpc>
                <a:spcPct val="110000"/>
              </a:lnSpc>
              <a:spcBef>
                <a:spcPts val="0"/>
              </a:spcBef>
              <a:buNone/>
              <a:defRPr/>
            </a:pPr>
            <a:endParaRPr lang="en-US" sz="2600" b="1" dirty="0">
              <a:ln>
                <a:solidFill>
                  <a:schemeClr val="accent1"/>
                </a:solidFill>
              </a:ln>
            </a:endParaRPr>
          </a:p>
          <a:p>
            <a:pPr marL="0" indent="0">
              <a:lnSpc>
                <a:spcPct val="110000"/>
              </a:lnSpc>
              <a:spcBef>
                <a:spcPts val="0"/>
              </a:spcBef>
              <a:buNone/>
              <a:defRPr/>
            </a:pPr>
            <a:r>
              <a:rPr lang="en-US" sz="2600" b="1" dirty="0">
                <a:ln>
                  <a:solidFill>
                    <a:schemeClr val="accent1"/>
                  </a:solidFill>
                </a:ln>
              </a:rPr>
              <a:t>2.5</a:t>
            </a:r>
            <a:r>
              <a:rPr lang="en-US" sz="2600" dirty="0">
                <a:ln>
                  <a:solidFill>
                    <a:schemeClr val="accent1"/>
                  </a:solidFill>
                </a:ln>
              </a:rPr>
              <a:t>  The Online Gold Mine: Telephony, Multimedia, Webcasting, Blogs, E-Commerce,                                                  	    &amp; Social Networking</a:t>
            </a:r>
          </a:p>
          <a:p>
            <a:pPr>
              <a:lnSpc>
                <a:spcPct val="110000"/>
              </a:lnSpc>
              <a:spcBef>
                <a:spcPts val="0"/>
              </a:spcBef>
              <a:defRPr/>
            </a:pPr>
            <a:endParaRPr lang="en-US" sz="2600" b="1" dirty="0">
              <a:ln>
                <a:solidFill>
                  <a:schemeClr val="accent1"/>
                </a:solidFill>
              </a:ln>
            </a:endParaRPr>
          </a:p>
          <a:p>
            <a:pPr marL="0" indent="0">
              <a:lnSpc>
                <a:spcPct val="110000"/>
              </a:lnSpc>
              <a:spcBef>
                <a:spcPts val="0"/>
              </a:spcBef>
              <a:buNone/>
              <a:defRPr/>
            </a:pPr>
            <a:r>
              <a:rPr lang="en-US" sz="2600" b="1" dirty="0">
                <a:ln>
                  <a:solidFill>
                    <a:schemeClr val="accent1"/>
                  </a:solidFill>
                </a:ln>
              </a:rPr>
              <a:t>2.6</a:t>
            </a:r>
            <a:r>
              <a:rPr lang="en-US" sz="2600" dirty="0">
                <a:ln>
                  <a:solidFill>
                    <a:schemeClr val="accent1"/>
                  </a:solidFill>
                </a:ln>
              </a:rPr>
              <a:t>  The Intrusive Internet: Snooping, Spamming, Spoofing, Phishing, Pharming, Cookies,          	    Spyware &amp; Malware</a:t>
            </a:r>
          </a:p>
          <a:p>
            <a:pPr>
              <a:lnSpc>
                <a:spcPct val="110000"/>
              </a:lnSpc>
            </a:pPr>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a:t>
            </a:fld>
            <a:endParaRPr lang="en-US" dirty="0"/>
          </a:p>
        </p:txBody>
      </p:sp>
      <p:pic>
        <p:nvPicPr>
          <p:cNvPr id="1026" name="Picture 2" descr="C:\Users\user\AppData\Local\Microsoft\Windows\Temporary Internet Files\Content.IE5\C79X6YT8\MP900398779[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7665" y="413934"/>
            <a:ext cx="1828807" cy="19202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3DC8C2E-2368-4FF0-917D-21A67079FAC2}"/>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67127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AB18-B563-4FE0-A6DB-A8A97C76C8CC}"/>
              </a:ext>
            </a:extLst>
          </p:cNvPr>
          <p:cNvSpPr>
            <a:spLocks noGrp="1"/>
          </p:cNvSpPr>
          <p:nvPr>
            <p:ph type="title"/>
          </p:nvPr>
        </p:nvSpPr>
        <p:spPr/>
        <p:txBody>
          <a:bodyPr/>
          <a:lstStyle/>
          <a:p>
            <a:r>
              <a:rPr lang="en-US" dirty="0"/>
              <a:t>IP ADDRESS</a:t>
            </a:r>
            <a:endParaRPr lang="en-ID" dirty="0"/>
          </a:p>
        </p:txBody>
      </p:sp>
      <p:sp>
        <p:nvSpPr>
          <p:cNvPr id="3" name="Content Placeholder 2">
            <a:extLst>
              <a:ext uri="{FF2B5EF4-FFF2-40B4-BE49-F238E27FC236}">
                <a16:creationId xmlns:a16="http://schemas.microsoft.com/office/drawing/2014/main" id="{AC89B49F-F53F-47E6-915C-B749FC23089E}"/>
              </a:ext>
            </a:extLst>
          </p:cNvPr>
          <p:cNvSpPr>
            <a:spLocks noGrp="1"/>
          </p:cNvSpPr>
          <p:nvPr>
            <p:ph idx="1"/>
          </p:nvPr>
        </p:nvSpPr>
        <p:spPr/>
        <p:txBody>
          <a:bodyPr/>
          <a:lstStyle/>
          <a:p>
            <a:r>
              <a:rPr lang="en-ID" dirty="0"/>
              <a:t>An Internet Protocol (IP) address uniquely identifies each computer and device connected to the Internet. </a:t>
            </a:r>
          </a:p>
          <a:p>
            <a:r>
              <a:rPr lang="en-ID" dirty="0"/>
              <a:t>An IP address consists of four sets of numbers between 0 and 255 separated by decimals (called a dotted quad )— for example, 1.160.10.240. </a:t>
            </a:r>
          </a:p>
          <a:p>
            <a:r>
              <a:rPr lang="en-ID" dirty="0"/>
              <a:t>There are two types of IP addresses, </a:t>
            </a:r>
            <a:r>
              <a:rPr lang="en-ID" b="1" dirty="0"/>
              <a:t>dynamic and static.</a:t>
            </a:r>
          </a:p>
        </p:txBody>
      </p:sp>
    </p:spTree>
    <p:extLst>
      <p:ext uri="{BB962C8B-B14F-4D97-AF65-F5344CB8AC3E}">
        <p14:creationId xmlns:p14="http://schemas.microsoft.com/office/powerpoint/2010/main" val="75197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2.3 </a:t>
            </a:r>
            <a:r>
              <a:rPr lang="en-US" sz="4800" dirty="0"/>
              <a:t>The World Wide Web</a:t>
            </a:r>
          </a:p>
        </p:txBody>
      </p:sp>
      <p:sp>
        <p:nvSpPr>
          <p:cNvPr id="4" name="Slide Number Placeholder 3"/>
          <p:cNvSpPr>
            <a:spLocks noGrp="1"/>
          </p:cNvSpPr>
          <p:nvPr>
            <p:ph type="sldNum" sz="quarter" idx="4"/>
          </p:nvPr>
        </p:nvSpPr>
        <p:spPr/>
        <p:txBody>
          <a:bodyPr/>
          <a:lstStyle/>
          <a:p>
            <a:fld id="{27C98126-00D4-4536-8967-EB49841E9AA8}" type="slidenum">
              <a:rPr lang="en-US" smtClean="0"/>
              <a:pPr/>
              <a:t>21</a:t>
            </a:fld>
            <a:endParaRPr lang="en-US" dirty="0"/>
          </a:p>
        </p:txBody>
      </p:sp>
      <p:pic>
        <p:nvPicPr>
          <p:cNvPr id="5" name="Picture 4">
            <a:extLst>
              <a:ext uri="{FF2B5EF4-FFF2-40B4-BE49-F238E27FC236}">
                <a16:creationId xmlns:a16="http://schemas.microsoft.com/office/drawing/2014/main" id="{83B697D2-2BEC-44AC-99BB-9C06938FBC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2357" y="162877"/>
            <a:ext cx="780015" cy="780015"/>
          </a:xfrm>
          <a:prstGeom prst="rect">
            <a:avLst/>
          </a:prstGeom>
        </p:spPr>
      </p:pic>
      <p:sp>
        <p:nvSpPr>
          <p:cNvPr id="6" name="Rectangle 5">
            <a:extLst>
              <a:ext uri="{FF2B5EF4-FFF2-40B4-BE49-F238E27FC236}">
                <a16:creationId xmlns:a16="http://schemas.microsoft.com/office/drawing/2014/main" id="{10A2DC99-89A9-4ED9-A537-387B78FA2804}"/>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56359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Face of the Web: Browsers, Websites,                  &amp; Web Pages</a:t>
            </a:r>
          </a:p>
        </p:txBody>
      </p:sp>
      <p:sp>
        <p:nvSpPr>
          <p:cNvPr id="3" name="Content Placeholder 2"/>
          <p:cNvSpPr>
            <a:spLocks noGrp="1"/>
          </p:cNvSpPr>
          <p:nvPr>
            <p:ph idx="1"/>
          </p:nvPr>
        </p:nvSpPr>
        <p:spPr>
          <a:xfrm>
            <a:off x="1494845" y="1614115"/>
            <a:ext cx="10087555" cy="4770782"/>
          </a:xfrm>
        </p:spPr>
        <p:txBody>
          <a:bodyPr>
            <a:normAutofit lnSpcReduction="10000"/>
          </a:bodyPr>
          <a:lstStyle/>
          <a:p>
            <a:pPr marL="0" indent="0">
              <a:buNone/>
              <a:defRPr/>
            </a:pPr>
            <a:r>
              <a:rPr lang="en-US" sz="2400" b="1" i="1" dirty="0">
                <a:solidFill>
                  <a:schemeClr val="bg2">
                    <a:lumMod val="50000"/>
                  </a:schemeClr>
                </a:solidFill>
              </a:rPr>
              <a:t>The World Wide Web brought multimedia to the Internet.</a:t>
            </a:r>
            <a:endParaRPr lang="en-US" sz="2400" b="1" dirty="0">
              <a:solidFill>
                <a:schemeClr val="bg2">
                  <a:lumMod val="50000"/>
                </a:schemeClr>
              </a:solidFill>
            </a:endParaRPr>
          </a:p>
          <a:p>
            <a:pPr>
              <a:defRPr/>
            </a:pPr>
            <a:r>
              <a:rPr lang="en-US" sz="2400" b="1" dirty="0"/>
              <a:t>The web and the Internet are not the same</a:t>
            </a:r>
            <a:r>
              <a:rPr lang="en-US" sz="2400" dirty="0"/>
              <a:t>; the web is multimedia-based, and the Internet is not. The Internet is the infrastructure that supports the web.</a:t>
            </a:r>
          </a:p>
          <a:p>
            <a:r>
              <a:rPr lang="en-US" sz="2400" b="1" dirty="0"/>
              <a:t>A </a:t>
            </a:r>
            <a:r>
              <a:rPr lang="en-US" sz="2400" b="1" i="1" dirty="0">
                <a:solidFill>
                  <a:schemeClr val="accent2">
                    <a:lumMod val="60000"/>
                    <a:lumOff val="40000"/>
                  </a:schemeClr>
                </a:solidFill>
              </a:rPr>
              <a:t>browser</a:t>
            </a:r>
            <a:r>
              <a:rPr lang="en-US" sz="2400" b="1" dirty="0">
                <a:solidFill>
                  <a:schemeClr val="accent2">
                    <a:lumMod val="60000"/>
                    <a:lumOff val="40000"/>
                  </a:schemeClr>
                </a:solidFill>
              </a:rPr>
              <a:t> </a:t>
            </a:r>
            <a:r>
              <a:rPr lang="en-US" sz="2400" b="1" dirty="0"/>
              <a:t>is software that gets you to websites and their individual web pages and displays the content in such a way that the content appears mostly the same regardless of the computer, operating system, and display monitor.</a:t>
            </a:r>
          </a:p>
          <a:p>
            <a:pPr marL="457200" lvl="1" indent="0">
              <a:buNone/>
              <a:defRPr/>
            </a:pPr>
            <a:r>
              <a:rPr lang="en-US" sz="2200" dirty="0"/>
              <a:t>Examples = Internet Explorer </a:t>
            </a:r>
          </a:p>
          <a:p>
            <a:pPr marL="342900" lvl="1" indent="0">
              <a:spcBef>
                <a:spcPts val="600"/>
              </a:spcBef>
              <a:buNone/>
              <a:defRPr/>
            </a:pPr>
            <a:r>
              <a:rPr lang="en-US" sz="2200" dirty="0"/>
              <a:t>       Mozilla FireFox</a:t>
            </a:r>
          </a:p>
          <a:p>
            <a:pPr marL="342900" lvl="1" indent="0">
              <a:spcBef>
                <a:spcPts val="600"/>
              </a:spcBef>
              <a:buNone/>
              <a:defRPr/>
            </a:pPr>
            <a:r>
              <a:rPr lang="en-US" sz="2200" dirty="0"/>
              <a:t>       Apple Macintosh’s Safari </a:t>
            </a:r>
          </a:p>
          <a:p>
            <a:pPr marL="342900" lvl="1" indent="0">
              <a:spcBef>
                <a:spcPts val="600"/>
              </a:spcBef>
              <a:buNone/>
              <a:defRPr/>
            </a:pPr>
            <a:r>
              <a:rPr lang="en-US" sz="2200" dirty="0"/>
              <a:t>       Google’s Chrome </a:t>
            </a:r>
          </a:p>
          <a:p>
            <a:pPr marL="342900" lvl="1" indent="0">
              <a:spcBef>
                <a:spcPts val="600"/>
              </a:spcBef>
              <a:buNone/>
              <a:defRPr/>
            </a:pPr>
            <a:r>
              <a:rPr lang="en-US" sz="2200" dirty="0"/>
              <a:t>       Microsoft’s Bing</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22</a:t>
            </a:fld>
            <a:endParaRPr lang="en-US" dirty="0"/>
          </a:p>
        </p:txBody>
      </p:sp>
      <p:pic>
        <p:nvPicPr>
          <p:cNvPr id="11"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557" r="20221"/>
          <a:stretch/>
        </p:blipFill>
        <p:spPr bwMode="auto">
          <a:xfrm>
            <a:off x="5422688" y="5178341"/>
            <a:ext cx="548640" cy="507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9140"/>
          <a:stretch/>
        </p:blipFill>
        <p:spPr bwMode="auto">
          <a:xfrm>
            <a:off x="4472624" y="5546250"/>
            <a:ext cx="548640" cy="491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416" r="58640"/>
          <a:stretch/>
        </p:blipFill>
        <p:spPr bwMode="auto">
          <a:xfrm>
            <a:off x="4198304" y="4786016"/>
            <a:ext cx="548640" cy="467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9906"/>
          <a:stretch/>
        </p:blipFill>
        <p:spPr bwMode="auto">
          <a:xfrm>
            <a:off x="5479879" y="4432183"/>
            <a:ext cx="491449"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0011" y="5942930"/>
            <a:ext cx="548640" cy="548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a:extLst>
              <a:ext uri="{FF2B5EF4-FFF2-40B4-BE49-F238E27FC236}">
                <a16:creationId xmlns:a16="http://schemas.microsoft.com/office/drawing/2014/main" id="{E0243B30-2939-481B-A091-905928BF80BE}"/>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2719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82311" y="1693629"/>
            <a:ext cx="10000090" cy="4673616"/>
          </a:xfrm>
        </p:spPr>
        <p:txBody>
          <a:bodyPr>
            <a:normAutofit lnSpcReduction="10000"/>
          </a:bodyPr>
          <a:lstStyle/>
          <a:p>
            <a:r>
              <a:rPr lang="en-US" b="1" dirty="0">
                <a:solidFill>
                  <a:schemeClr val="accent2">
                    <a:lumMod val="60000"/>
                    <a:lumOff val="40000"/>
                  </a:schemeClr>
                </a:solidFill>
              </a:rPr>
              <a:t>Website</a:t>
            </a:r>
          </a:p>
          <a:p>
            <a:pPr lvl="1"/>
            <a:r>
              <a:rPr lang="en-US" dirty="0"/>
              <a:t>The location on a particular computer (server) that has a unique address; example = </a:t>
            </a:r>
            <a:r>
              <a:rPr lang="en-US" dirty="0">
                <a:hlinkClick r:id="rId2"/>
              </a:rPr>
              <a:t>www.barnesandnoble.com</a:t>
            </a:r>
            <a:r>
              <a:rPr lang="en-US" dirty="0"/>
              <a:t>, </a:t>
            </a:r>
            <a:r>
              <a:rPr lang="en-US" dirty="0">
                <a:hlinkClick r:id="rId3"/>
              </a:rPr>
              <a:t>www.mcgraw-hill.com</a:t>
            </a:r>
            <a:endParaRPr lang="en-US" dirty="0"/>
          </a:p>
          <a:p>
            <a:pPr lvl="1"/>
            <a:r>
              <a:rPr lang="en-US" dirty="0"/>
              <a:t>The website (server) could be anywhere — not necessarily at company headquarters</a:t>
            </a:r>
          </a:p>
          <a:p>
            <a:r>
              <a:rPr lang="en-US" b="1" dirty="0">
                <a:solidFill>
                  <a:schemeClr val="accent2">
                    <a:lumMod val="60000"/>
                    <a:lumOff val="40000"/>
                  </a:schemeClr>
                </a:solidFill>
              </a:rPr>
              <a:t>Web Page</a:t>
            </a:r>
          </a:p>
          <a:p>
            <a:pPr lvl="1"/>
            <a:r>
              <a:rPr lang="en-US" dirty="0"/>
              <a:t>A document on the web that can include text, pictures, sound, and video</a:t>
            </a:r>
          </a:p>
          <a:p>
            <a:pPr lvl="1"/>
            <a:r>
              <a:rPr lang="en-US" dirty="0"/>
              <a:t>The first page on a website is the Home page</a:t>
            </a:r>
          </a:p>
          <a:p>
            <a:pPr lvl="1"/>
            <a:r>
              <a:rPr lang="en-US" dirty="0"/>
              <a:t>The Home page contains links to other pages on the website (and often other websites)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23</a:t>
            </a:fld>
            <a:endParaRPr lang="en-US" dirty="0"/>
          </a:p>
        </p:txBody>
      </p:sp>
      <p:pic>
        <p:nvPicPr>
          <p:cNvPr id="4099" name="Picture 3" descr="C:\Users\user\AppData\Local\Microsoft\Windows\Temporary Internet Files\Content.IE5\ZM933P5P\MC90043632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8630" y="795130"/>
            <a:ext cx="1371600" cy="1371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2D2971C-685A-4B4D-8121-BB3F6860441E}"/>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98652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6614" y="1582311"/>
            <a:ext cx="9915785" cy="4543854"/>
          </a:xfrm>
        </p:spPr>
        <p:txBody>
          <a:bodyPr/>
          <a:lstStyle/>
          <a:p>
            <a:r>
              <a:rPr lang="en-US" b="1" dirty="0">
                <a:solidFill>
                  <a:schemeClr val="accent2">
                    <a:lumMod val="60000"/>
                    <a:lumOff val="40000"/>
                  </a:schemeClr>
                </a:solidFill>
              </a:rPr>
              <a:t>Uniform Resource Locator (URL): </a:t>
            </a:r>
            <a:r>
              <a:rPr lang="en-US" dirty="0"/>
              <a:t>address for a web page</a:t>
            </a:r>
          </a:p>
          <a:p>
            <a:pPr lvl="1">
              <a:spcBef>
                <a:spcPct val="0"/>
              </a:spcBef>
            </a:pPr>
            <a:r>
              <a:rPr lang="en-US" dirty="0"/>
              <a:t>A character string that points to a specific piece of information anywhere on the web</a:t>
            </a:r>
          </a:p>
          <a:p>
            <a:pPr lvl="1">
              <a:spcBef>
                <a:spcPts val="600"/>
              </a:spcBef>
            </a:pPr>
            <a:r>
              <a:rPr lang="en-US" dirty="0"/>
              <a:t>A website’s unique address</a:t>
            </a:r>
          </a:p>
          <a:p>
            <a:pPr lvl="1">
              <a:lnSpc>
                <a:spcPct val="80000"/>
              </a:lnSpc>
              <a:spcBef>
                <a:spcPts val="600"/>
              </a:spcBef>
            </a:pPr>
            <a:r>
              <a:rPr lang="en-US" dirty="0"/>
              <a:t>It consists of</a:t>
            </a:r>
          </a:p>
          <a:p>
            <a:pPr lvl="2">
              <a:lnSpc>
                <a:spcPct val="80000"/>
              </a:lnSpc>
            </a:pPr>
            <a:r>
              <a:rPr lang="en-US" b="1" dirty="0">
                <a:solidFill>
                  <a:schemeClr val="accent2">
                    <a:lumMod val="75000"/>
                  </a:schemeClr>
                </a:solidFill>
              </a:rPr>
              <a:t>The web protocol, http://</a:t>
            </a:r>
          </a:p>
          <a:p>
            <a:pPr lvl="2">
              <a:lnSpc>
                <a:spcPct val="80000"/>
              </a:lnSpc>
            </a:pPr>
            <a:r>
              <a:rPr lang="en-US" b="1" dirty="0">
                <a:solidFill>
                  <a:schemeClr val="accent4">
                    <a:lumMod val="25000"/>
                  </a:schemeClr>
                </a:solidFill>
              </a:rPr>
              <a:t>The domain name of the web server</a:t>
            </a:r>
          </a:p>
          <a:p>
            <a:pPr lvl="2">
              <a:lnSpc>
                <a:spcPct val="80000"/>
              </a:lnSpc>
            </a:pPr>
            <a:r>
              <a:rPr lang="en-US" b="1" dirty="0">
                <a:solidFill>
                  <a:schemeClr val="accent3">
                    <a:lumMod val="75000"/>
                  </a:schemeClr>
                </a:solidFill>
              </a:rPr>
              <a:t>The directory name or folder on that server</a:t>
            </a:r>
          </a:p>
          <a:p>
            <a:pPr lvl="2">
              <a:lnSpc>
                <a:spcPct val="80000"/>
              </a:lnSpc>
            </a:pPr>
            <a:r>
              <a:rPr lang="en-US" b="1" dirty="0">
                <a:solidFill>
                  <a:srgbClr val="FF0000"/>
                </a:solidFill>
              </a:rPr>
              <a:t>The file within the directory, including optional extension</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24</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271" y="5022939"/>
            <a:ext cx="4409524" cy="132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677725" y="429370"/>
            <a:ext cx="8627165" cy="646331"/>
          </a:xfrm>
          <a:prstGeom prst="rect">
            <a:avLst/>
          </a:prstGeom>
          <a:noFill/>
        </p:spPr>
        <p:txBody>
          <a:bodyPr wrap="square" rtlCol="0">
            <a:spAutoFit/>
          </a:bodyPr>
          <a:lstStyle/>
          <a:p>
            <a:r>
              <a:rPr lang="en-US" sz="3600" b="1" dirty="0"/>
              <a:t>How the Browser Finds Thing: URLs</a:t>
            </a:r>
          </a:p>
        </p:txBody>
      </p:sp>
      <p:sp>
        <p:nvSpPr>
          <p:cNvPr id="6" name="Rectangle 5">
            <a:extLst>
              <a:ext uri="{FF2B5EF4-FFF2-40B4-BE49-F238E27FC236}">
                <a16:creationId xmlns:a16="http://schemas.microsoft.com/office/drawing/2014/main" id="{72E77649-5C59-4E51-9837-24A6D7AF3C6F}"/>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44351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9267" y="1669774"/>
            <a:ext cx="11023133" cy="4456389"/>
          </a:xfrm>
        </p:spPr>
        <p:txBody>
          <a:bodyPr/>
          <a:lstStyle/>
          <a:p>
            <a:pPr>
              <a:defRPr/>
            </a:pPr>
            <a:r>
              <a:rPr lang="en-US" dirty="0"/>
              <a:t>Interactivity with a web page</a:t>
            </a:r>
          </a:p>
          <a:p>
            <a:pPr lvl="1">
              <a:defRPr/>
            </a:pPr>
            <a:r>
              <a:rPr lang="en-US" dirty="0"/>
              <a:t>Click on </a:t>
            </a:r>
            <a:r>
              <a:rPr lang="en-US" b="1" u="sng" dirty="0">
                <a:solidFill>
                  <a:schemeClr val="accent2">
                    <a:lumMod val="60000"/>
                    <a:lumOff val="40000"/>
                  </a:schemeClr>
                </a:solidFill>
              </a:rPr>
              <a:t>hyperlinks</a:t>
            </a:r>
            <a:r>
              <a:rPr lang="en-US" dirty="0"/>
              <a:t> to transfer to another page</a:t>
            </a:r>
          </a:p>
          <a:p>
            <a:pPr lvl="1">
              <a:defRPr/>
            </a:pPr>
            <a:r>
              <a:rPr lang="en-US" dirty="0"/>
              <a:t>Click on a </a:t>
            </a:r>
            <a:r>
              <a:rPr lang="en-US" b="1" dirty="0">
                <a:solidFill>
                  <a:schemeClr val="accent2">
                    <a:lumMod val="60000"/>
                    <a:lumOff val="40000"/>
                  </a:schemeClr>
                </a:solidFill>
              </a:rPr>
              <a:t>radio button </a:t>
            </a:r>
            <a:r>
              <a:rPr lang="en-US" dirty="0"/>
              <a:t>to choose an option</a:t>
            </a:r>
          </a:p>
          <a:p>
            <a:pPr lvl="1">
              <a:defRPr/>
            </a:pPr>
            <a:r>
              <a:rPr lang="en-US" dirty="0"/>
              <a:t>Type text in a </a:t>
            </a:r>
            <a:r>
              <a:rPr lang="en-US" b="1" dirty="0">
                <a:solidFill>
                  <a:schemeClr val="accent2">
                    <a:lumMod val="60000"/>
                    <a:lumOff val="40000"/>
                  </a:schemeClr>
                </a:solidFill>
              </a:rPr>
              <a:t>text box </a:t>
            </a:r>
          </a:p>
          <a:p>
            <a:pPr marL="342900" lvl="1" indent="0">
              <a:spcBef>
                <a:spcPts val="0"/>
              </a:spcBef>
              <a:buNone/>
              <a:defRPr/>
            </a:pPr>
            <a:r>
              <a:rPr lang="en-US" dirty="0"/>
              <a:t>      and then hit Enter</a:t>
            </a:r>
          </a:p>
          <a:p>
            <a:pPr lvl="1">
              <a:defRPr/>
            </a:pPr>
            <a:r>
              <a:rPr lang="en-US" dirty="0"/>
              <a:t>Click on </a:t>
            </a:r>
            <a:r>
              <a:rPr lang="en-US" b="1" dirty="0">
                <a:solidFill>
                  <a:schemeClr val="accent2">
                    <a:lumMod val="60000"/>
                    <a:lumOff val="40000"/>
                  </a:schemeClr>
                </a:solidFill>
              </a:rPr>
              <a:t>scroll</a:t>
            </a:r>
            <a:r>
              <a:rPr lang="en-US" dirty="0"/>
              <a:t> arrows to move up and down, </a:t>
            </a:r>
          </a:p>
          <a:p>
            <a:pPr marL="342900" lvl="1" indent="0">
              <a:spcBef>
                <a:spcPts val="0"/>
              </a:spcBef>
              <a:buNone/>
              <a:defRPr/>
            </a:pPr>
            <a:r>
              <a:rPr lang="en-US" dirty="0"/>
              <a:t>      or side to side, on a page</a:t>
            </a:r>
          </a:p>
          <a:p>
            <a:pPr lvl="1">
              <a:defRPr/>
            </a:pPr>
            <a:r>
              <a:rPr lang="en-US" dirty="0"/>
              <a:t>Click on different </a:t>
            </a:r>
            <a:r>
              <a:rPr lang="en-US" b="1" dirty="0">
                <a:solidFill>
                  <a:schemeClr val="accent2">
                    <a:lumMod val="60000"/>
                    <a:lumOff val="40000"/>
                  </a:schemeClr>
                </a:solidFill>
              </a:rPr>
              <a:t>frames </a:t>
            </a:r>
          </a:p>
          <a:p>
            <a:pPr marL="457200" lvl="1" indent="0">
              <a:spcBef>
                <a:spcPts val="0"/>
              </a:spcBef>
              <a:buNone/>
              <a:defRPr/>
            </a:pPr>
            <a:r>
              <a:rPr lang="en-US" dirty="0"/>
              <a:t>    (separate controllable </a:t>
            </a:r>
          </a:p>
          <a:p>
            <a:pPr marL="342900" lvl="1" indent="0">
              <a:spcBef>
                <a:spcPts val="0"/>
              </a:spcBef>
              <a:buNone/>
              <a:defRPr/>
            </a:pPr>
            <a:r>
              <a:rPr lang="en-US" dirty="0"/>
              <a:t>      sections of a web page)</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25</a:t>
            </a:fld>
            <a:endParaRPr lang="en-US" dirty="0"/>
          </a:p>
        </p:txBody>
      </p:sp>
      <p:sp>
        <p:nvSpPr>
          <p:cNvPr id="5" name="Right Arrow 14"/>
          <p:cNvSpPr>
            <a:spLocks noChangeArrowheads="1"/>
          </p:cNvSpPr>
          <p:nvPr/>
        </p:nvSpPr>
        <p:spPr bwMode="auto">
          <a:xfrm>
            <a:off x="6970680" y="2774615"/>
            <a:ext cx="531283" cy="136525"/>
          </a:xfrm>
          <a:prstGeom prst="rightArrow">
            <a:avLst>
              <a:gd name="adj1" fmla="val 50000"/>
              <a:gd name="adj2" fmla="val 5023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pPr algn="ctr"/>
            <a:endParaRPr lang="en-US" dirty="0"/>
          </a:p>
        </p:txBody>
      </p:sp>
      <p:pic>
        <p:nvPicPr>
          <p:cNvPr id="6" name="Picture 8"/>
          <p:cNvPicPr>
            <a:picLocks noChangeAspect="1"/>
          </p:cNvPicPr>
          <p:nvPr/>
        </p:nvPicPr>
        <p:blipFill>
          <a:blip r:embed="rId2">
            <a:extLst>
              <a:ext uri="{28A0092B-C50C-407E-A947-70E740481C1C}">
                <a14:useLocalDpi xmlns:a14="http://schemas.microsoft.com/office/drawing/2010/main" val="0"/>
              </a:ext>
            </a:extLst>
          </a:blip>
          <a:srcRect t="30606"/>
          <a:stretch>
            <a:fillRect/>
          </a:stretch>
        </p:blipFill>
        <p:spPr bwMode="auto">
          <a:xfrm>
            <a:off x="7543951" y="2337904"/>
            <a:ext cx="1480784" cy="6985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7" name="Picture 3" descr="double-scroll-arrows.png"/>
          <p:cNvPicPr>
            <a:picLocks noChangeAspect="1" noChangeArrowheads="1"/>
          </p:cNvPicPr>
          <p:nvPr/>
        </p:nvPicPr>
        <p:blipFill rotWithShape="1">
          <a:blip r:embed="rId3">
            <a:extLst>
              <a:ext uri="{28A0092B-C50C-407E-A947-70E740481C1C}">
                <a14:useLocalDpi xmlns:a14="http://schemas.microsoft.com/office/drawing/2010/main" val="0"/>
              </a:ext>
            </a:extLst>
          </a:blip>
          <a:srcRect t="6547"/>
          <a:stretch/>
        </p:blipFill>
        <p:spPr bwMode="auto">
          <a:xfrm>
            <a:off x="9577085" y="3201493"/>
            <a:ext cx="1689100" cy="267042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10" name="Right Arrow 9"/>
          <p:cNvSpPr/>
          <p:nvPr/>
        </p:nvSpPr>
        <p:spPr>
          <a:xfrm>
            <a:off x="4844355" y="4391637"/>
            <a:ext cx="5198142" cy="226503"/>
          </a:xfrm>
          <a:prstGeom prst="rightArrow">
            <a:avLst>
              <a:gd name="adj1" fmla="val 2777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2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1635" t="54388" r="21630" b="29961"/>
          <a:stretch/>
        </p:blipFill>
        <p:spPr bwMode="auto">
          <a:xfrm>
            <a:off x="4762827" y="3083795"/>
            <a:ext cx="4497467" cy="838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ight Arrow 1"/>
          <p:cNvSpPr/>
          <p:nvPr/>
        </p:nvSpPr>
        <p:spPr>
          <a:xfrm>
            <a:off x="4214190" y="3244133"/>
            <a:ext cx="747423" cy="109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7384" y="4793068"/>
            <a:ext cx="2286000" cy="1753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a:extLst>
              <a:ext uri="{FF2B5EF4-FFF2-40B4-BE49-F238E27FC236}">
                <a16:creationId xmlns:a16="http://schemas.microsoft.com/office/drawing/2014/main" id="{72DF3E26-A457-46EF-9CEF-1F8604B60008}"/>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80021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5429" y="1817224"/>
            <a:ext cx="9926971" cy="4655137"/>
          </a:xfrm>
        </p:spPr>
        <p:txBody>
          <a:bodyPr/>
          <a:lstStyle/>
          <a:p>
            <a:pPr>
              <a:lnSpc>
                <a:spcPct val="95000"/>
              </a:lnSpc>
            </a:pPr>
            <a:r>
              <a:rPr lang="en-US" b="1" dirty="0">
                <a:solidFill>
                  <a:schemeClr val="accent2">
                    <a:lumMod val="60000"/>
                    <a:lumOff val="40000"/>
                  </a:schemeClr>
                </a:solidFill>
              </a:rPr>
              <a:t>Web portals:</a:t>
            </a:r>
            <a:r>
              <a:rPr lang="en-US" dirty="0"/>
              <a:t> Starting points for finding information</a:t>
            </a:r>
          </a:p>
          <a:p>
            <a:pPr lvl="1">
              <a:lnSpc>
                <a:spcPct val="95000"/>
              </a:lnSpc>
            </a:pPr>
            <a:r>
              <a:rPr lang="en-US" dirty="0"/>
              <a:t>A portal is gateway website that offers a broad array of resources and services, online shopping malls, email support, community forums, stock quotes, travel info, and others. Ex. IUG student portal</a:t>
            </a:r>
          </a:p>
          <a:p>
            <a:pPr lvl="1">
              <a:lnSpc>
                <a:spcPct val="95000"/>
              </a:lnSpc>
            </a:pPr>
            <a:r>
              <a:rPr lang="en-US" dirty="0"/>
              <a:t>Examples: Yahoo!, Google, Bing, Lycos, and AOL</a:t>
            </a:r>
          </a:p>
          <a:p>
            <a:pPr lvl="1">
              <a:lnSpc>
                <a:spcPct val="95000"/>
              </a:lnSpc>
            </a:pPr>
            <a:r>
              <a:rPr lang="en-US" dirty="0"/>
              <a:t>Most require you to log in, so you can</a:t>
            </a:r>
          </a:p>
          <a:p>
            <a:pPr lvl="2">
              <a:lnSpc>
                <a:spcPct val="95000"/>
              </a:lnSpc>
            </a:pPr>
            <a:r>
              <a:rPr lang="en-US" sz="2200" dirty="0"/>
              <a:t>Check the Home page for general                                                                  information</a:t>
            </a:r>
          </a:p>
          <a:p>
            <a:pPr lvl="2">
              <a:lnSpc>
                <a:spcPct val="95000"/>
              </a:lnSpc>
            </a:pPr>
            <a:r>
              <a:rPr lang="en-US" sz="2200" dirty="0"/>
              <a:t>Use the subject guide to find a topic                                                           you want</a:t>
            </a:r>
          </a:p>
          <a:p>
            <a:pPr lvl="2">
              <a:lnSpc>
                <a:spcPct val="95000"/>
              </a:lnSpc>
            </a:pPr>
            <a:r>
              <a:rPr lang="en-US" sz="2200" dirty="0"/>
              <a:t>Use a keyword to search for a topic</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26</a:t>
            </a:fld>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4584" y="3919994"/>
            <a:ext cx="4572000" cy="2616918"/>
          </a:xfrm>
          <a:prstGeom prst="rect">
            <a:avLst/>
          </a:prstGeom>
        </p:spPr>
      </p:pic>
      <p:sp>
        <p:nvSpPr>
          <p:cNvPr id="5" name="Rectangle 4">
            <a:extLst>
              <a:ext uri="{FF2B5EF4-FFF2-40B4-BE49-F238E27FC236}">
                <a16:creationId xmlns:a16="http://schemas.microsoft.com/office/drawing/2014/main" id="{D3633873-DC99-413D-A22B-8BE1471A6E83}"/>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85634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Search Services &amp; Search Engines</a:t>
            </a:r>
          </a:p>
        </p:txBody>
      </p:sp>
      <p:sp>
        <p:nvSpPr>
          <p:cNvPr id="3" name="Content Placeholder 2"/>
          <p:cNvSpPr>
            <a:spLocks noGrp="1"/>
          </p:cNvSpPr>
          <p:nvPr>
            <p:ph idx="1"/>
          </p:nvPr>
        </p:nvSpPr>
        <p:spPr>
          <a:xfrm>
            <a:off x="1494845" y="1610687"/>
            <a:ext cx="10087555" cy="4731391"/>
          </a:xfrm>
        </p:spPr>
        <p:txBody>
          <a:bodyPr/>
          <a:lstStyle/>
          <a:p>
            <a:pPr>
              <a:lnSpc>
                <a:spcPct val="95000"/>
              </a:lnSpc>
            </a:pPr>
            <a:r>
              <a:rPr lang="en-US" sz="2400" dirty="0"/>
              <a:t>Organizations that maintain databases accessible through websites to help you find information on the internet</a:t>
            </a:r>
          </a:p>
          <a:p>
            <a:pPr lvl="1">
              <a:lnSpc>
                <a:spcPct val="95000"/>
              </a:lnSpc>
            </a:pPr>
            <a:r>
              <a:rPr lang="en-US" sz="2000" dirty="0"/>
              <a:t>Examples: portals like Yahoo! and Bing, plus Google, Ask.com, Gigablast</a:t>
            </a:r>
          </a:p>
          <a:p>
            <a:pPr lvl="1">
              <a:lnSpc>
                <a:spcPct val="95000"/>
              </a:lnSpc>
            </a:pPr>
            <a:r>
              <a:rPr lang="en-US" sz="2000" dirty="0"/>
              <a:t>Search services maintain </a:t>
            </a:r>
            <a:r>
              <a:rPr lang="en-US" sz="2000" b="1" dirty="0">
                <a:solidFill>
                  <a:schemeClr val="accent2">
                    <a:lumMod val="60000"/>
                    <a:lumOff val="40000"/>
                  </a:schemeClr>
                </a:solidFill>
              </a:rPr>
              <a:t>search engines</a:t>
            </a:r>
            <a:r>
              <a:rPr lang="en-US" sz="2000" dirty="0"/>
              <a:t>—programs that users can use to ask questions or use keywords to find information</a:t>
            </a:r>
          </a:p>
          <a:p>
            <a:pPr lvl="1">
              <a:lnSpc>
                <a:spcPct val="95000"/>
              </a:lnSpc>
            </a:pPr>
            <a:r>
              <a:rPr lang="en-US" sz="2000" dirty="0"/>
              <a:t>Databases of search engines are compiled using software programs called </a:t>
            </a:r>
            <a:r>
              <a:rPr lang="en-US" sz="2000" b="1" dirty="0">
                <a:solidFill>
                  <a:schemeClr val="accent2">
                    <a:lumMod val="60000"/>
                    <a:lumOff val="40000"/>
                  </a:schemeClr>
                </a:solidFill>
              </a:rPr>
              <a:t>spiders</a:t>
            </a:r>
            <a:r>
              <a:rPr lang="en-US" sz="2000" dirty="0"/>
              <a:t> (crawler, bots, agents)</a:t>
            </a:r>
          </a:p>
          <a:p>
            <a:pPr lvl="2">
              <a:lnSpc>
                <a:spcPct val="95000"/>
              </a:lnSpc>
            </a:pPr>
            <a:r>
              <a:rPr lang="en-US" sz="1800" dirty="0"/>
              <a:t>Spiders crawl through the World Wide Web</a:t>
            </a:r>
          </a:p>
          <a:p>
            <a:pPr lvl="2">
              <a:lnSpc>
                <a:spcPct val="95000"/>
              </a:lnSpc>
            </a:pPr>
            <a:r>
              <a:rPr lang="en-US" sz="1800" dirty="0"/>
              <a:t>Follow links from one page to another</a:t>
            </a:r>
          </a:p>
          <a:p>
            <a:pPr lvl="2">
              <a:lnSpc>
                <a:spcPct val="95000"/>
              </a:lnSpc>
            </a:pPr>
            <a:r>
              <a:rPr lang="en-US" sz="1800" dirty="0"/>
              <a:t>Index the words on that site</a:t>
            </a:r>
          </a:p>
          <a:p>
            <a:pPr lvl="2">
              <a:lnSpc>
                <a:spcPct val="95000"/>
              </a:lnSpc>
            </a:pPr>
            <a:r>
              <a:rPr lang="en-US" sz="1800" dirty="0"/>
              <a:t>A search never covers the entire web</a:t>
            </a:r>
          </a:p>
          <a:p>
            <a:pPr lvl="2">
              <a:lnSpc>
                <a:spcPct val="95000"/>
              </a:lnSpc>
            </a:pPr>
            <a:r>
              <a:rPr lang="en-US" sz="1800" dirty="0"/>
              <a:t>Search engines differ in what they cover</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27</a:t>
            </a:fld>
            <a:endParaRPr lang="en-US" dirty="0"/>
          </a:p>
        </p:txBody>
      </p:sp>
      <p:pic>
        <p:nvPicPr>
          <p:cNvPr id="6146" name="Picture 2" descr="C:\Users\user\AppData\Local\Microsoft\Windows\Temporary Internet Files\Content.IE5\C79X6YT8\MP910216359[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7922" y="4220159"/>
            <a:ext cx="3088816" cy="237744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BB6E6C2-BEB2-464E-90EB-C0F1F04E68B3}"/>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09377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4243" y="1817225"/>
            <a:ext cx="9938156" cy="4483016"/>
          </a:xfrm>
        </p:spPr>
        <p:txBody>
          <a:bodyPr>
            <a:normAutofit/>
          </a:bodyPr>
          <a:lstStyle/>
          <a:p>
            <a:pPr marL="0" indent="0">
              <a:lnSpc>
                <a:spcPct val="75000"/>
              </a:lnSpc>
              <a:buNone/>
            </a:pPr>
            <a:r>
              <a:rPr lang="en-US" b="1" dirty="0"/>
              <a:t>1. </a:t>
            </a:r>
            <a:r>
              <a:rPr lang="en-US" b="1" dirty="0">
                <a:solidFill>
                  <a:schemeClr val="accent2">
                    <a:lumMod val="60000"/>
                    <a:lumOff val="40000"/>
                  </a:schemeClr>
                </a:solidFill>
              </a:rPr>
              <a:t>Individual Search Engines</a:t>
            </a:r>
          </a:p>
          <a:p>
            <a:pPr lvl="2"/>
            <a:r>
              <a:rPr lang="en-US" sz="2200" dirty="0"/>
              <a:t>Compile their own searchable databases on the web</a:t>
            </a:r>
          </a:p>
          <a:p>
            <a:pPr lvl="2"/>
            <a:r>
              <a:rPr lang="en-US" sz="2200" dirty="0"/>
              <a:t>You search by typing keywords and receiving “hits”</a:t>
            </a:r>
          </a:p>
          <a:p>
            <a:pPr lvl="2"/>
            <a:r>
              <a:rPr lang="en-US" sz="2200" dirty="0"/>
              <a:t>Examples are Ask, Bing, Google, and Yahoo!</a:t>
            </a:r>
          </a:p>
          <a:p>
            <a:pPr marL="0" lvl="1" indent="0">
              <a:lnSpc>
                <a:spcPct val="75000"/>
              </a:lnSpc>
              <a:spcBef>
                <a:spcPts val="1200"/>
              </a:spcBef>
              <a:buNone/>
            </a:pPr>
            <a:r>
              <a:rPr lang="en-US" sz="2800" b="1" dirty="0"/>
              <a:t>2. </a:t>
            </a:r>
            <a:r>
              <a:rPr lang="en-US" sz="2800" b="1" dirty="0">
                <a:solidFill>
                  <a:schemeClr val="accent2">
                    <a:lumMod val="60000"/>
                    <a:lumOff val="40000"/>
                  </a:schemeClr>
                </a:solidFill>
              </a:rPr>
              <a:t>Subject Directories</a:t>
            </a:r>
          </a:p>
          <a:p>
            <a:pPr lvl="2"/>
            <a:r>
              <a:rPr lang="en-US" sz="2200" dirty="0"/>
              <a:t>Created and maintained by human editors, not electronic spiders</a:t>
            </a:r>
          </a:p>
          <a:p>
            <a:pPr lvl="2"/>
            <a:r>
              <a:rPr lang="en-US" sz="2200" dirty="0"/>
              <a:t>Allow you to search for information by selecting lists of categories or topics</a:t>
            </a:r>
          </a:p>
          <a:p>
            <a:pPr lvl="2"/>
            <a:r>
              <a:rPr lang="en-US" sz="2200" dirty="0"/>
              <a:t>Example sites are Beaucoup!, LookSmart, Open Directory Project, and Yahoo! Directory</a:t>
            </a:r>
          </a:p>
          <a:p>
            <a:pPr marL="0" indent="0">
              <a:buNone/>
            </a:pPr>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28</a:t>
            </a:fld>
            <a:endParaRPr lang="en-US" dirty="0"/>
          </a:p>
        </p:txBody>
      </p:sp>
      <p:sp>
        <p:nvSpPr>
          <p:cNvPr id="6" name="TextBox 5"/>
          <p:cNvSpPr txBox="1"/>
          <p:nvPr/>
        </p:nvSpPr>
        <p:spPr>
          <a:xfrm>
            <a:off x="10033233" y="6115575"/>
            <a:ext cx="2091656" cy="369332"/>
          </a:xfrm>
          <a:prstGeom prst="rect">
            <a:avLst/>
          </a:prstGeom>
          <a:noFill/>
        </p:spPr>
        <p:txBody>
          <a:bodyPr wrap="square" rtlCol="0">
            <a:spAutoFit/>
          </a:bodyPr>
          <a:lstStyle/>
          <a:p>
            <a:r>
              <a:rPr lang="en-US" dirty="0"/>
              <a:t>(</a:t>
            </a:r>
            <a:r>
              <a:rPr lang="en-US" i="1" dirty="0"/>
              <a:t>continued</a:t>
            </a:r>
            <a:r>
              <a:rPr lang="en-US" dirty="0"/>
              <a:t>)</a:t>
            </a:r>
          </a:p>
        </p:txBody>
      </p:sp>
      <p:sp>
        <p:nvSpPr>
          <p:cNvPr id="5" name="Title 1"/>
          <p:cNvSpPr>
            <a:spLocks noGrp="1"/>
          </p:cNvSpPr>
          <p:nvPr>
            <p:ph type="title"/>
          </p:nvPr>
        </p:nvSpPr>
        <p:spPr>
          <a:xfrm>
            <a:off x="1506071" y="0"/>
            <a:ext cx="10588698" cy="1188720"/>
          </a:xfrm>
        </p:spPr>
        <p:txBody>
          <a:bodyPr>
            <a:normAutofit/>
          </a:bodyPr>
          <a:lstStyle/>
          <a:p>
            <a:r>
              <a:rPr lang="en-US" sz="3600" dirty="0"/>
              <a:t>Four Web Search Tools</a:t>
            </a:r>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0288" y="1604617"/>
            <a:ext cx="1315133" cy="20116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F3DF6207-C8B9-44D1-9842-5300FCD28541}"/>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26903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32389" y="1817225"/>
            <a:ext cx="10050011" cy="4308938"/>
          </a:xfrm>
        </p:spPr>
        <p:txBody>
          <a:bodyPr/>
          <a:lstStyle/>
          <a:p>
            <a:pPr marL="342900" lvl="1" indent="0">
              <a:buNone/>
              <a:defRPr/>
            </a:pPr>
            <a:r>
              <a:rPr lang="en-US" sz="2800" b="1" dirty="0"/>
              <a:t>3.</a:t>
            </a:r>
            <a:r>
              <a:rPr lang="en-US" sz="2800" b="1" dirty="0">
                <a:solidFill>
                  <a:schemeClr val="accent2">
                    <a:lumMod val="60000"/>
                    <a:lumOff val="40000"/>
                  </a:schemeClr>
                </a:solidFill>
              </a:rPr>
              <a:t> Metasearch Engines</a:t>
            </a:r>
          </a:p>
          <a:p>
            <a:pPr lvl="2">
              <a:buFont typeface="Wingdings" pitchFamily="1" charset="2"/>
              <a:buChar char="§"/>
              <a:defRPr/>
            </a:pPr>
            <a:r>
              <a:rPr lang="en-US" sz="2200" dirty="0"/>
              <a:t>Allows you to search several search engines simultaneously</a:t>
            </a:r>
          </a:p>
          <a:p>
            <a:pPr lvl="2">
              <a:buFont typeface="Wingdings" pitchFamily="1" charset="2"/>
              <a:buChar char="§"/>
              <a:defRPr/>
            </a:pPr>
            <a:r>
              <a:rPr lang="en-US" sz="2200" dirty="0"/>
              <a:t>Examples are Yippy!, Dogpile, Mamma, MetaCrawler, and Webcrawler</a:t>
            </a:r>
          </a:p>
          <a:p>
            <a:pPr marL="342900" lvl="1" indent="0">
              <a:buNone/>
              <a:defRPr/>
            </a:pPr>
            <a:r>
              <a:rPr lang="en-US" sz="2800" b="1" dirty="0"/>
              <a:t>4.</a:t>
            </a:r>
            <a:r>
              <a:rPr lang="en-US" sz="2800" b="1" dirty="0">
                <a:solidFill>
                  <a:schemeClr val="accent2">
                    <a:lumMod val="60000"/>
                    <a:lumOff val="40000"/>
                  </a:schemeClr>
                </a:solidFill>
              </a:rPr>
              <a:t> Specialized Search Engines</a:t>
            </a:r>
          </a:p>
          <a:p>
            <a:pPr lvl="2">
              <a:buFont typeface="Wingdings" pitchFamily="1" charset="2"/>
              <a:buChar char="§"/>
              <a:defRPr/>
            </a:pPr>
            <a:r>
              <a:rPr lang="en-US" sz="2200" dirty="0"/>
              <a:t>Help locate specialized subject matter, such as info on movies, health, jobs</a:t>
            </a:r>
          </a:p>
          <a:p>
            <a:pPr lvl="2">
              <a:buFont typeface="Wingdings" pitchFamily="1" charset="2"/>
              <a:buChar char="§"/>
              <a:defRPr/>
            </a:pPr>
            <a:r>
              <a:rPr lang="en-US" sz="2200" dirty="0"/>
              <a:t>Examples are Career.com. WebMD, Expedia</a:t>
            </a:r>
          </a:p>
          <a:p>
            <a:pPr marL="0" indent="0">
              <a:buNone/>
            </a:pPr>
            <a:endParaRPr lang="en-US" sz="2200"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29</a:t>
            </a:fld>
            <a:endParaRPr lang="en-US" dirty="0"/>
          </a:p>
        </p:txBody>
      </p:sp>
      <p:pic>
        <p:nvPicPr>
          <p:cNvPr id="11266" name="Picture 2" descr="http://images.clipart.com/thb/thb11/PO/5344_2005020025/000801_0419_00/23320083.thb.jpg?000801_0419_0091_l__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2154" y="302154"/>
            <a:ext cx="2651760" cy="17653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a:extLst>
              <a:ext uri="{FF2B5EF4-FFF2-40B4-BE49-F238E27FC236}">
                <a16:creationId xmlns:a16="http://schemas.microsoft.com/office/drawing/2014/main" id="{A117A6C3-AAAA-4984-9443-7A663EF170D8}"/>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632357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682738" y="1683001"/>
            <a:ext cx="9508175" cy="4308938"/>
          </a:xfrm>
        </p:spPr>
        <p:txBody>
          <a:bodyPr>
            <a:normAutofit/>
          </a:bodyPr>
          <a:lstStyle/>
          <a:p>
            <a:pPr marL="0" indent="0">
              <a:buNone/>
            </a:pPr>
            <a:r>
              <a:rPr lang="en-US" b="1" u="sng" dirty="0">
                <a:solidFill>
                  <a:schemeClr val="accent2">
                    <a:lumMod val="60000"/>
                    <a:lumOff val="40000"/>
                  </a:schemeClr>
                </a:solidFill>
                <a:effectLst>
                  <a:outerShdw blurRad="38100" dist="38100" dir="2700000" algn="tl">
                    <a:srgbClr val="000000">
                      <a:alpha val="43137"/>
                    </a:srgbClr>
                  </a:outerShdw>
                </a:effectLst>
              </a:rPr>
              <a:t>UNIT 2A: The Internet &amp; the Web</a:t>
            </a:r>
          </a:p>
          <a:p>
            <a:pPr>
              <a:spcBef>
                <a:spcPts val="0"/>
              </a:spcBef>
            </a:pPr>
            <a:endParaRPr lang="en-US" b="1" dirty="0"/>
          </a:p>
          <a:p>
            <a:r>
              <a:rPr lang="en-US" dirty="0"/>
              <a:t>The Internet began in 1969 as ARPANET.</a:t>
            </a:r>
          </a:p>
          <a:p>
            <a:r>
              <a:rPr lang="en-US" dirty="0"/>
              <a:t>The Internet was text-only. In the early 1990s, multimedia became available on the Internet, and the World Wide Web (web) was born.</a:t>
            </a:r>
          </a:p>
          <a:p>
            <a:endParaRPr lang="en-US" dirty="0"/>
          </a:p>
          <a:p>
            <a:pPr>
              <a:spcBef>
                <a:spcPts val="0"/>
              </a:spcBef>
            </a:pPr>
            <a:endParaRPr lang="en-US" dirty="0"/>
          </a:p>
          <a:p>
            <a:pPr marL="0" indent="0">
              <a:buNone/>
            </a:pPr>
            <a:endParaRPr lang="en-US" dirty="0"/>
          </a:p>
        </p:txBody>
      </p:sp>
      <p:sp>
        <p:nvSpPr>
          <p:cNvPr id="2" name="Slide Number Placeholder 1"/>
          <p:cNvSpPr>
            <a:spLocks noGrp="1"/>
          </p:cNvSpPr>
          <p:nvPr>
            <p:ph type="sldNum" sz="quarter" idx="4"/>
          </p:nvPr>
        </p:nvSpPr>
        <p:spPr/>
        <p:txBody>
          <a:bodyPr/>
          <a:lstStyle/>
          <a:p>
            <a:fld id="{27C98126-00D4-4536-8967-EB49841E9AA8}" type="slidenum">
              <a:rPr lang="en-US" smtClean="0"/>
              <a:pPr/>
              <a:t>3</a:t>
            </a:fld>
            <a:endParaRPr lang="en-US" dirty="0"/>
          </a:p>
        </p:txBody>
      </p:sp>
      <p:sp>
        <p:nvSpPr>
          <p:cNvPr id="5" name="Rectangle 4">
            <a:extLst>
              <a:ext uri="{FF2B5EF4-FFF2-40B4-BE49-F238E27FC236}">
                <a16:creationId xmlns:a16="http://schemas.microsoft.com/office/drawing/2014/main" id="{BD5FE14C-67D6-41AB-A080-8ED3766C0FEA}"/>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127908501"/>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Smart Searching: Three General Strategies</a:t>
            </a:r>
          </a:p>
        </p:txBody>
      </p:sp>
      <p:sp>
        <p:nvSpPr>
          <p:cNvPr id="3" name="Content Placeholder 2"/>
          <p:cNvSpPr>
            <a:spLocks noGrp="1"/>
          </p:cNvSpPr>
          <p:nvPr>
            <p:ph idx="1"/>
          </p:nvPr>
        </p:nvSpPr>
        <p:spPr>
          <a:xfrm>
            <a:off x="1073426" y="1769517"/>
            <a:ext cx="10516926" cy="4365461"/>
          </a:xfrm>
        </p:spPr>
        <p:txBody>
          <a:bodyPr/>
          <a:lstStyle/>
          <a:p>
            <a:pPr lvl="1"/>
            <a:r>
              <a:rPr lang="en-US" sz="2800" dirty="0"/>
              <a:t>If you’re just browsing . . .</a:t>
            </a:r>
          </a:p>
          <a:p>
            <a:pPr lvl="2"/>
            <a:r>
              <a:rPr lang="en-US" sz="2200" dirty="0"/>
              <a:t>Try a subject directory</a:t>
            </a:r>
          </a:p>
          <a:p>
            <a:pPr lvl="2"/>
            <a:r>
              <a:rPr lang="en-US" sz="2200" dirty="0"/>
              <a:t>Next try a metasearch engine</a:t>
            </a:r>
          </a:p>
          <a:p>
            <a:pPr lvl="1"/>
            <a:r>
              <a:rPr lang="en-US" sz="2800" dirty="0"/>
              <a:t>If you’re looking for specific information . . .</a:t>
            </a:r>
          </a:p>
          <a:p>
            <a:pPr lvl="2"/>
            <a:r>
              <a:rPr lang="en-US" sz="2200" dirty="0"/>
              <a:t>Try a Answers.com “one-click” search</a:t>
            </a:r>
          </a:p>
          <a:p>
            <a:pPr lvl="2"/>
            <a:r>
              <a:rPr lang="en-US" sz="2200" dirty="0"/>
              <a:t>Or go to a general search engine, then a specialized one</a:t>
            </a:r>
          </a:p>
          <a:p>
            <a:pPr lvl="1"/>
            <a:r>
              <a:rPr lang="en-US" sz="2800" dirty="0"/>
              <a:t>If you’re looking for everything on a subject . . .</a:t>
            </a:r>
          </a:p>
          <a:p>
            <a:pPr lvl="2"/>
            <a:r>
              <a:rPr lang="en-US" sz="2200" dirty="0"/>
              <a:t>Try the same search on several search engines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30</a:t>
            </a:fld>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327" y="1190256"/>
            <a:ext cx="2743200" cy="182618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96354462-DE7E-40FB-AEAB-C0AD0F7CF615}"/>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4935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Wikis &amp; Wikipedia</a:t>
            </a:r>
          </a:p>
        </p:txBody>
      </p:sp>
      <p:sp>
        <p:nvSpPr>
          <p:cNvPr id="3" name="Content Placeholder 2"/>
          <p:cNvSpPr>
            <a:spLocks noGrp="1"/>
          </p:cNvSpPr>
          <p:nvPr>
            <p:ph idx="1"/>
          </p:nvPr>
        </p:nvSpPr>
        <p:spPr>
          <a:xfrm>
            <a:off x="1542553" y="1817224"/>
            <a:ext cx="10039847" cy="4742601"/>
          </a:xfrm>
        </p:spPr>
        <p:txBody>
          <a:bodyPr>
            <a:normAutofit/>
          </a:bodyPr>
          <a:lstStyle/>
          <a:p>
            <a:r>
              <a:rPr lang="en-US" dirty="0"/>
              <a:t>A </a:t>
            </a:r>
            <a:r>
              <a:rPr lang="en-US" b="1" dirty="0">
                <a:solidFill>
                  <a:schemeClr val="accent2">
                    <a:lumMod val="60000"/>
                    <a:lumOff val="40000"/>
                  </a:schemeClr>
                </a:solidFill>
              </a:rPr>
              <a:t>wiki</a:t>
            </a:r>
            <a:r>
              <a:rPr lang="en-US" dirty="0"/>
              <a:t> is a simple piece of software that can be                downloaded for free and used to make a website (also        called a wiki) that can be corrected or added to by anyone. </a:t>
            </a:r>
          </a:p>
          <a:p>
            <a:r>
              <a:rPr lang="en-US" b="1" dirty="0">
                <a:solidFill>
                  <a:schemeClr val="accent2">
                    <a:lumMod val="60000"/>
                    <a:lumOff val="40000"/>
                  </a:schemeClr>
                </a:solidFill>
              </a:rPr>
              <a:t>Wikipedia </a:t>
            </a:r>
            <a:r>
              <a:rPr lang="en-US" dirty="0"/>
              <a:t>is a free online encyclopedia that anyone around     the world can contribute to or edit. It has more than 25      million articles in more than 285 languages; over 4.1         million articles appear in the English Wikipedia alone.    However, Wikipedia is not considered reliable or        authoritative by many academics and librarians.</a:t>
            </a:r>
          </a:p>
          <a:p>
            <a:pPr marL="0" indent="0">
              <a:buNone/>
            </a:pPr>
            <a:endParaRPr lang="en-US" dirty="0"/>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341" r="7784"/>
          <a:stretch/>
        </p:blipFill>
        <p:spPr bwMode="auto">
          <a:xfrm>
            <a:off x="10911840" y="2064048"/>
            <a:ext cx="1280160" cy="448875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EB7194EE-7110-48FA-8E7E-148336E8B31F}"/>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40984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3726" y="1817225"/>
            <a:ext cx="9848673" cy="4308938"/>
          </a:xfrm>
        </p:spPr>
        <p:txBody>
          <a:bodyPr/>
          <a:lstStyle/>
          <a:p>
            <a:pPr lvl="1"/>
            <a:r>
              <a:rPr lang="en-US" b="1" dirty="0">
                <a:solidFill>
                  <a:schemeClr val="accent2">
                    <a:lumMod val="60000"/>
                    <a:lumOff val="40000"/>
                  </a:schemeClr>
                </a:solidFill>
              </a:rPr>
              <a:t>Still images</a:t>
            </a:r>
            <a:r>
              <a:rPr lang="en-US" dirty="0"/>
              <a:t>—e.g., Google Image Search, Bing Images, Fagan Finder</a:t>
            </a:r>
          </a:p>
          <a:p>
            <a:pPr lvl="1"/>
            <a:r>
              <a:rPr lang="en-US" b="1" dirty="0">
                <a:solidFill>
                  <a:schemeClr val="accent2">
                    <a:lumMod val="60000"/>
                    <a:lumOff val="40000"/>
                  </a:schemeClr>
                </a:solidFill>
              </a:rPr>
              <a:t>Audio</a:t>
            </a:r>
            <a:r>
              <a:rPr lang="en-US" dirty="0"/>
              <a:t>—e.g., Yahoo! Music, Lycos MP3 Search</a:t>
            </a:r>
          </a:p>
          <a:p>
            <a:pPr lvl="1"/>
            <a:r>
              <a:rPr lang="en-US" b="1" dirty="0">
                <a:solidFill>
                  <a:schemeClr val="accent2">
                    <a:lumMod val="60000"/>
                    <a:lumOff val="40000"/>
                  </a:schemeClr>
                </a:solidFill>
              </a:rPr>
              <a:t>Video</a:t>
            </a:r>
            <a:r>
              <a:rPr lang="en-US" dirty="0"/>
              <a:t>—e.g., AlltheWeb, AOL.video</a:t>
            </a:r>
          </a:p>
          <a:p>
            <a:pPr lvl="1"/>
            <a:r>
              <a:rPr lang="en-US" b="1" dirty="0">
                <a:solidFill>
                  <a:schemeClr val="accent2">
                    <a:lumMod val="60000"/>
                    <a:lumOff val="40000"/>
                  </a:schemeClr>
                </a:solidFill>
              </a:rPr>
              <a:t>Scholarly</a:t>
            </a:r>
            <a:r>
              <a:rPr lang="en-US" dirty="0"/>
              <a:t>—e.g., Google Scholar</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32</a:t>
            </a:fld>
            <a:endParaRPr lang="en-US" dirty="0"/>
          </a:p>
        </p:txBody>
      </p:sp>
      <p:grpSp>
        <p:nvGrpSpPr>
          <p:cNvPr id="5" name="Group 5"/>
          <p:cNvGrpSpPr>
            <a:grpSpLocks/>
          </p:cNvGrpSpPr>
          <p:nvPr/>
        </p:nvGrpSpPr>
        <p:grpSpPr bwMode="auto">
          <a:xfrm>
            <a:off x="4743900" y="3993229"/>
            <a:ext cx="2743200" cy="1828800"/>
            <a:chOff x="2304" y="1584"/>
            <a:chExt cx="1740" cy="1554"/>
          </a:xfrm>
        </p:grpSpPr>
        <p:sp>
          <p:nvSpPr>
            <p:cNvPr id="6" name="Film"/>
            <p:cNvSpPr>
              <a:spLocks noEditPoints="1" noChangeArrowheads="1"/>
            </p:cNvSpPr>
            <p:nvPr/>
          </p:nvSpPr>
          <p:spPr bwMode="auto">
            <a:xfrm>
              <a:off x="2304" y="1980"/>
              <a:ext cx="726" cy="1158"/>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4960 w 21600"/>
                <a:gd name="T17" fmla="*/ 8129 h 21600"/>
                <a:gd name="T18" fmla="*/ 17079 w 21600"/>
                <a:gd name="T19" fmla="*/ 1342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21600" y="0"/>
                  </a:moveTo>
                  <a:lnTo>
                    <a:pt x="21600" y="21600"/>
                  </a:lnTo>
                  <a:lnTo>
                    <a:pt x="0" y="21600"/>
                  </a:lnTo>
                  <a:lnTo>
                    <a:pt x="0" y="0"/>
                  </a:lnTo>
                  <a:lnTo>
                    <a:pt x="21600" y="0"/>
                  </a:lnTo>
                  <a:close/>
                </a:path>
                <a:path w="21600" h="21600" extrusionOk="0">
                  <a:moveTo>
                    <a:pt x="3014" y="21600"/>
                  </a:moveTo>
                  <a:lnTo>
                    <a:pt x="3014" y="0"/>
                  </a:lnTo>
                  <a:lnTo>
                    <a:pt x="0" y="0"/>
                  </a:lnTo>
                  <a:lnTo>
                    <a:pt x="0" y="21600"/>
                  </a:lnTo>
                  <a:lnTo>
                    <a:pt x="3014" y="21600"/>
                  </a:lnTo>
                  <a:close/>
                </a:path>
                <a:path w="21600" h="21600" extrusionOk="0">
                  <a:moveTo>
                    <a:pt x="21600" y="21600"/>
                  </a:moveTo>
                  <a:lnTo>
                    <a:pt x="21600" y="0"/>
                  </a:lnTo>
                  <a:lnTo>
                    <a:pt x="18586" y="0"/>
                  </a:lnTo>
                  <a:lnTo>
                    <a:pt x="18586" y="21600"/>
                  </a:lnTo>
                  <a:lnTo>
                    <a:pt x="21600" y="21600"/>
                  </a:lnTo>
                  <a:close/>
                </a:path>
                <a:path w="21600" h="21600" extrusionOk="0">
                  <a:moveTo>
                    <a:pt x="6028" y="6574"/>
                  </a:moveTo>
                  <a:lnTo>
                    <a:pt x="15572" y="6574"/>
                  </a:lnTo>
                  <a:lnTo>
                    <a:pt x="16074" y="6574"/>
                  </a:lnTo>
                  <a:lnTo>
                    <a:pt x="16326" y="6457"/>
                  </a:lnTo>
                  <a:lnTo>
                    <a:pt x="16577" y="6339"/>
                  </a:lnTo>
                  <a:lnTo>
                    <a:pt x="16828" y="6222"/>
                  </a:lnTo>
                  <a:lnTo>
                    <a:pt x="17079" y="6222"/>
                  </a:lnTo>
                  <a:lnTo>
                    <a:pt x="17330" y="5987"/>
                  </a:lnTo>
                  <a:lnTo>
                    <a:pt x="17330" y="5870"/>
                  </a:lnTo>
                  <a:lnTo>
                    <a:pt x="17581" y="5635"/>
                  </a:lnTo>
                  <a:lnTo>
                    <a:pt x="17581" y="1526"/>
                  </a:lnTo>
                  <a:lnTo>
                    <a:pt x="17330" y="1291"/>
                  </a:lnTo>
                  <a:lnTo>
                    <a:pt x="17330" y="1174"/>
                  </a:lnTo>
                  <a:lnTo>
                    <a:pt x="17079" y="1057"/>
                  </a:lnTo>
                  <a:lnTo>
                    <a:pt x="16828" y="939"/>
                  </a:lnTo>
                  <a:lnTo>
                    <a:pt x="16577" y="822"/>
                  </a:lnTo>
                  <a:lnTo>
                    <a:pt x="16326" y="704"/>
                  </a:lnTo>
                  <a:lnTo>
                    <a:pt x="16074" y="704"/>
                  </a:lnTo>
                  <a:lnTo>
                    <a:pt x="15572" y="587"/>
                  </a:lnTo>
                  <a:lnTo>
                    <a:pt x="6028" y="587"/>
                  </a:lnTo>
                  <a:lnTo>
                    <a:pt x="5526" y="704"/>
                  </a:lnTo>
                  <a:lnTo>
                    <a:pt x="5274" y="704"/>
                  </a:lnTo>
                  <a:lnTo>
                    <a:pt x="5023" y="822"/>
                  </a:lnTo>
                  <a:lnTo>
                    <a:pt x="4772" y="939"/>
                  </a:lnTo>
                  <a:lnTo>
                    <a:pt x="4521" y="1057"/>
                  </a:lnTo>
                  <a:lnTo>
                    <a:pt x="4270" y="1174"/>
                  </a:lnTo>
                  <a:lnTo>
                    <a:pt x="4270" y="1291"/>
                  </a:lnTo>
                  <a:lnTo>
                    <a:pt x="4019" y="1526"/>
                  </a:lnTo>
                  <a:lnTo>
                    <a:pt x="4019" y="5635"/>
                  </a:lnTo>
                  <a:lnTo>
                    <a:pt x="4270" y="5870"/>
                  </a:lnTo>
                  <a:lnTo>
                    <a:pt x="4270" y="5987"/>
                  </a:lnTo>
                  <a:lnTo>
                    <a:pt x="4521" y="6222"/>
                  </a:lnTo>
                  <a:lnTo>
                    <a:pt x="4772" y="6222"/>
                  </a:lnTo>
                  <a:lnTo>
                    <a:pt x="5023" y="6339"/>
                  </a:lnTo>
                  <a:lnTo>
                    <a:pt x="5274" y="6457"/>
                  </a:lnTo>
                  <a:lnTo>
                    <a:pt x="5526" y="6574"/>
                  </a:lnTo>
                  <a:lnTo>
                    <a:pt x="6028" y="6574"/>
                  </a:lnTo>
                  <a:close/>
                </a:path>
                <a:path w="21600" h="21600" extrusionOk="0">
                  <a:moveTo>
                    <a:pt x="6028" y="13617"/>
                  </a:moveTo>
                  <a:lnTo>
                    <a:pt x="15572" y="13617"/>
                  </a:lnTo>
                  <a:lnTo>
                    <a:pt x="16074" y="13617"/>
                  </a:lnTo>
                  <a:lnTo>
                    <a:pt x="16326" y="13617"/>
                  </a:lnTo>
                  <a:lnTo>
                    <a:pt x="16577" y="13500"/>
                  </a:lnTo>
                  <a:lnTo>
                    <a:pt x="16828" y="13383"/>
                  </a:lnTo>
                  <a:lnTo>
                    <a:pt x="17079" y="13265"/>
                  </a:lnTo>
                  <a:lnTo>
                    <a:pt x="17330" y="13148"/>
                  </a:lnTo>
                  <a:lnTo>
                    <a:pt x="17330" y="12913"/>
                  </a:lnTo>
                  <a:lnTo>
                    <a:pt x="17581" y="12796"/>
                  </a:lnTo>
                  <a:lnTo>
                    <a:pt x="17581" y="8687"/>
                  </a:lnTo>
                  <a:lnTo>
                    <a:pt x="17330" y="8452"/>
                  </a:lnTo>
                  <a:lnTo>
                    <a:pt x="17330" y="8335"/>
                  </a:lnTo>
                  <a:lnTo>
                    <a:pt x="17079" y="8217"/>
                  </a:lnTo>
                  <a:lnTo>
                    <a:pt x="16828" y="7983"/>
                  </a:lnTo>
                  <a:lnTo>
                    <a:pt x="16577" y="7983"/>
                  </a:lnTo>
                  <a:lnTo>
                    <a:pt x="16326" y="7865"/>
                  </a:lnTo>
                  <a:lnTo>
                    <a:pt x="16074" y="7865"/>
                  </a:lnTo>
                  <a:lnTo>
                    <a:pt x="15572" y="7748"/>
                  </a:lnTo>
                  <a:lnTo>
                    <a:pt x="6028" y="7748"/>
                  </a:lnTo>
                  <a:lnTo>
                    <a:pt x="5526" y="7865"/>
                  </a:lnTo>
                  <a:lnTo>
                    <a:pt x="5274" y="7865"/>
                  </a:lnTo>
                  <a:lnTo>
                    <a:pt x="5023" y="7983"/>
                  </a:lnTo>
                  <a:lnTo>
                    <a:pt x="4772" y="7983"/>
                  </a:lnTo>
                  <a:lnTo>
                    <a:pt x="4521" y="8217"/>
                  </a:lnTo>
                  <a:lnTo>
                    <a:pt x="4270" y="8335"/>
                  </a:lnTo>
                  <a:lnTo>
                    <a:pt x="4270" y="8452"/>
                  </a:lnTo>
                  <a:lnTo>
                    <a:pt x="4019" y="8687"/>
                  </a:lnTo>
                  <a:lnTo>
                    <a:pt x="4019" y="12796"/>
                  </a:lnTo>
                  <a:lnTo>
                    <a:pt x="4270" y="12913"/>
                  </a:lnTo>
                  <a:lnTo>
                    <a:pt x="4270" y="13148"/>
                  </a:lnTo>
                  <a:lnTo>
                    <a:pt x="4521" y="13265"/>
                  </a:lnTo>
                  <a:lnTo>
                    <a:pt x="4772" y="13383"/>
                  </a:lnTo>
                  <a:lnTo>
                    <a:pt x="5023" y="13500"/>
                  </a:lnTo>
                  <a:lnTo>
                    <a:pt x="5274" y="13617"/>
                  </a:lnTo>
                  <a:lnTo>
                    <a:pt x="5526" y="13617"/>
                  </a:lnTo>
                  <a:lnTo>
                    <a:pt x="6028" y="13617"/>
                  </a:lnTo>
                  <a:close/>
                </a:path>
                <a:path w="21600" h="21600" extrusionOk="0">
                  <a:moveTo>
                    <a:pt x="6028" y="20778"/>
                  </a:moveTo>
                  <a:lnTo>
                    <a:pt x="15572" y="20778"/>
                  </a:lnTo>
                  <a:lnTo>
                    <a:pt x="16074" y="20778"/>
                  </a:lnTo>
                  <a:lnTo>
                    <a:pt x="16326" y="20661"/>
                  </a:lnTo>
                  <a:lnTo>
                    <a:pt x="16577" y="20661"/>
                  </a:lnTo>
                  <a:lnTo>
                    <a:pt x="16828" y="20543"/>
                  </a:lnTo>
                  <a:lnTo>
                    <a:pt x="17079" y="20426"/>
                  </a:lnTo>
                  <a:lnTo>
                    <a:pt x="17330" y="20309"/>
                  </a:lnTo>
                  <a:lnTo>
                    <a:pt x="17330" y="20074"/>
                  </a:lnTo>
                  <a:lnTo>
                    <a:pt x="17581" y="19957"/>
                  </a:lnTo>
                  <a:lnTo>
                    <a:pt x="17581" y="15730"/>
                  </a:lnTo>
                  <a:lnTo>
                    <a:pt x="17330" y="15613"/>
                  </a:lnTo>
                  <a:lnTo>
                    <a:pt x="17330" y="15378"/>
                  </a:lnTo>
                  <a:lnTo>
                    <a:pt x="17079" y="15378"/>
                  </a:lnTo>
                  <a:lnTo>
                    <a:pt x="16828" y="15143"/>
                  </a:lnTo>
                  <a:lnTo>
                    <a:pt x="16577" y="15026"/>
                  </a:lnTo>
                  <a:lnTo>
                    <a:pt x="16326" y="15026"/>
                  </a:lnTo>
                  <a:lnTo>
                    <a:pt x="16074" y="15026"/>
                  </a:lnTo>
                  <a:lnTo>
                    <a:pt x="15572" y="14909"/>
                  </a:lnTo>
                  <a:lnTo>
                    <a:pt x="6028" y="14909"/>
                  </a:lnTo>
                  <a:lnTo>
                    <a:pt x="5526" y="15026"/>
                  </a:lnTo>
                  <a:lnTo>
                    <a:pt x="5274" y="15026"/>
                  </a:lnTo>
                  <a:lnTo>
                    <a:pt x="5023" y="15026"/>
                  </a:lnTo>
                  <a:lnTo>
                    <a:pt x="4772" y="15143"/>
                  </a:lnTo>
                  <a:lnTo>
                    <a:pt x="4521" y="15378"/>
                  </a:lnTo>
                  <a:lnTo>
                    <a:pt x="4270" y="15378"/>
                  </a:lnTo>
                  <a:lnTo>
                    <a:pt x="4270" y="15613"/>
                  </a:lnTo>
                  <a:lnTo>
                    <a:pt x="4019" y="15730"/>
                  </a:lnTo>
                  <a:lnTo>
                    <a:pt x="4019" y="19957"/>
                  </a:lnTo>
                  <a:lnTo>
                    <a:pt x="4270" y="20074"/>
                  </a:lnTo>
                  <a:lnTo>
                    <a:pt x="4270" y="20309"/>
                  </a:lnTo>
                  <a:lnTo>
                    <a:pt x="4521" y="20426"/>
                  </a:lnTo>
                  <a:lnTo>
                    <a:pt x="4772" y="20543"/>
                  </a:lnTo>
                  <a:lnTo>
                    <a:pt x="5023" y="20661"/>
                  </a:lnTo>
                  <a:lnTo>
                    <a:pt x="5274" y="20661"/>
                  </a:lnTo>
                  <a:lnTo>
                    <a:pt x="5526" y="20778"/>
                  </a:lnTo>
                  <a:lnTo>
                    <a:pt x="6028" y="20778"/>
                  </a:lnTo>
                  <a:close/>
                </a:path>
                <a:path w="21600" h="21600" extrusionOk="0">
                  <a:moveTo>
                    <a:pt x="753" y="1291"/>
                  </a:moveTo>
                  <a:lnTo>
                    <a:pt x="2260" y="1291"/>
                  </a:lnTo>
                  <a:lnTo>
                    <a:pt x="2260" y="235"/>
                  </a:lnTo>
                  <a:lnTo>
                    <a:pt x="753" y="235"/>
                  </a:lnTo>
                  <a:lnTo>
                    <a:pt x="753" y="1291"/>
                  </a:lnTo>
                  <a:close/>
                </a:path>
                <a:path w="21600" h="21600" extrusionOk="0">
                  <a:moveTo>
                    <a:pt x="753" y="2700"/>
                  </a:moveTo>
                  <a:lnTo>
                    <a:pt x="2260" y="2700"/>
                  </a:lnTo>
                  <a:lnTo>
                    <a:pt x="2260" y="1643"/>
                  </a:lnTo>
                  <a:lnTo>
                    <a:pt x="753" y="1643"/>
                  </a:lnTo>
                  <a:lnTo>
                    <a:pt x="753" y="2700"/>
                  </a:lnTo>
                  <a:close/>
                </a:path>
                <a:path w="21600" h="21600" extrusionOk="0">
                  <a:moveTo>
                    <a:pt x="753" y="4109"/>
                  </a:moveTo>
                  <a:lnTo>
                    <a:pt x="2260" y="4109"/>
                  </a:lnTo>
                  <a:lnTo>
                    <a:pt x="2260" y="3052"/>
                  </a:lnTo>
                  <a:lnTo>
                    <a:pt x="753" y="3052"/>
                  </a:lnTo>
                  <a:lnTo>
                    <a:pt x="753" y="4109"/>
                  </a:lnTo>
                  <a:close/>
                </a:path>
                <a:path w="21600" h="21600" extrusionOk="0">
                  <a:moveTo>
                    <a:pt x="753" y="5517"/>
                  </a:moveTo>
                  <a:lnTo>
                    <a:pt x="2260" y="5517"/>
                  </a:lnTo>
                  <a:lnTo>
                    <a:pt x="2260" y="4461"/>
                  </a:lnTo>
                  <a:lnTo>
                    <a:pt x="753" y="4461"/>
                  </a:lnTo>
                  <a:lnTo>
                    <a:pt x="753" y="5517"/>
                  </a:lnTo>
                  <a:close/>
                </a:path>
                <a:path w="21600" h="21600" extrusionOk="0">
                  <a:moveTo>
                    <a:pt x="753" y="6926"/>
                  </a:moveTo>
                  <a:lnTo>
                    <a:pt x="2260" y="6926"/>
                  </a:lnTo>
                  <a:lnTo>
                    <a:pt x="2260" y="5870"/>
                  </a:lnTo>
                  <a:lnTo>
                    <a:pt x="753" y="5870"/>
                  </a:lnTo>
                  <a:lnTo>
                    <a:pt x="753" y="6926"/>
                  </a:lnTo>
                  <a:close/>
                </a:path>
                <a:path w="21600" h="21600" extrusionOk="0">
                  <a:moveTo>
                    <a:pt x="753" y="8335"/>
                  </a:moveTo>
                  <a:lnTo>
                    <a:pt x="2260" y="8335"/>
                  </a:lnTo>
                  <a:lnTo>
                    <a:pt x="2260" y="7278"/>
                  </a:lnTo>
                  <a:lnTo>
                    <a:pt x="753" y="7278"/>
                  </a:lnTo>
                  <a:lnTo>
                    <a:pt x="753" y="8335"/>
                  </a:lnTo>
                  <a:close/>
                </a:path>
                <a:path w="21600" h="21600" extrusionOk="0">
                  <a:moveTo>
                    <a:pt x="753" y="9743"/>
                  </a:moveTo>
                  <a:lnTo>
                    <a:pt x="2260" y="9743"/>
                  </a:lnTo>
                  <a:lnTo>
                    <a:pt x="2260" y="8687"/>
                  </a:lnTo>
                  <a:lnTo>
                    <a:pt x="753" y="8687"/>
                  </a:lnTo>
                  <a:lnTo>
                    <a:pt x="753" y="9743"/>
                  </a:lnTo>
                  <a:close/>
                </a:path>
                <a:path w="21600" h="21600" extrusionOk="0">
                  <a:moveTo>
                    <a:pt x="753" y="11152"/>
                  </a:moveTo>
                  <a:lnTo>
                    <a:pt x="2260" y="11152"/>
                  </a:lnTo>
                  <a:lnTo>
                    <a:pt x="2260" y="10096"/>
                  </a:lnTo>
                  <a:lnTo>
                    <a:pt x="753" y="10096"/>
                  </a:lnTo>
                  <a:lnTo>
                    <a:pt x="753" y="11152"/>
                  </a:lnTo>
                  <a:close/>
                </a:path>
                <a:path w="21600" h="21600" extrusionOk="0">
                  <a:moveTo>
                    <a:pt x="753" y="12561"/>
                  </a:moveTo>
                  <a:lnTo>
                    <a:pt x="2260" y="12561"/>
                  </a:lnTo>
                  <a:lnTo>
                    <a:pt x="2260" y="11504"/>
                  </a:lnTo>
                  <a:lnTo>
                    <a:pt x="753" y="11504"/>
                  </a:lnTo>
                  <a:lnTo>
                    <a:pt x="753" y="12561"/>
                  </a:lnTo>
                  <a:close/>
                </a:path>
                <a:path w="21600" h="21600" extrusionOk="0">
                  <a:moveTo>
                    <a:pt x="753" y="13970"/>
                  </a:moveTo>
                  <a:lnTo>
                    <a:pt x="2260" y="13970"/>
                  </a:lnTo>
                  <a:lnTo>
                    <a:pt x="2260" y="12913"/>
                  </a:lnTo>
                  <a:lnTo>
                    <a:pt x="753" y="12913"/>
                  </a:lnTo>
                  <a:lnTo>
                    <a:pt x="753" y="13970"/>
                  </a:lnTo>
                  <a:close/>
                </a:path>
                <a:path w="21600" h="21600" extrusionOk="0">
                  <a:moveTo>
                    <a:pt x="753" y="15378"/>
                  </a:moveTo>
                  <a:lnTo>
                    <a:pt x="2260" y="15378"/>
                  </a:lnTo>
                  <a:lnTo>
                    <a:pt x="2260" y="14322"/>
                  </a:lnTo>
                  <a:lnTo>
                    <a:pt x="753" y="14322"/>
                  </a:lnTo>
                  <a:lnTo>
                    <a:pt x="753" y="15378"/>
                  </a:lnTo>
                  <a:close/>
                </a:path>
                <a:path w="21600" h="21600" extrusionOk="0">
                  <a:moveTo>
                    <a:pt x="753" y="16787"/>
                  </a:moveTo>
                  <a:lnTo>
                    <a:pt x="2260" y="16787"/>
                  </a:lnTo>
                  <a:lnTo>
                    <a:pt x="2260" y="15730"/>
                  </a:lnTo>
                  <a:lnTo>
                    <a:pt x="753" y="15730"/>
                  </a:lnTo>
                  <a:lnTo>
                    <a:pt x="753" y="16787"/>
                  </a:lnTo>
                  <a:close/>
                </a:path>
                <a:path w="21600" h="21600" extrusionOk="0">
                  <a:moveTo>
                    <a:pt x="753" y="18196"/>
                  </a:moveTo>
                  <a:lnTo>
                    <a:pt x="2260" y="18196"/>
                  </a:lnTo>
                  <a:lnTo>
                    <a:pt x="2260" y="17139"/>
                  </a:lnTo>
                  <a:lnTo>
                    <a:pt x="753" y="17139"/>
                  </a:lnTo>
                  <a:lnTo>
                    <a:pt x="753" y="18196"/>
                  </a:lnTo>
                  <a:close/>
                </a:path>
                <a:path w="21600" h="21600" extrusionOk="0">
                  <a:moveTo>
                    <a:pt x="753" y="19604"/>
                  </a:moveTo>
                  <a:lnTo>
                    <a:pt x="2260" y="19604"/>
                  </a:lnTo>
                  <a:lnTo>
                    <a:pt x="2260" y="18548"/>
                  </a:lnTo>
                  <a:lnTo>
                    <a:pt x="753" y="18548"/>
                  </a:lnTo>
                  <a:lnTo>
                    <a:pt x="753" y="19604"/>
                  </a:lnTo>
                  <a:close/>
                </a:path>
                <a:path w="21600" h="21600" extrusionOk="0">
                  <a:moveTo>
                    <a:pt x="753" y="21013"/>
                  </a:moveTo>
                  <a:lnTo>
                    <a:pt x="2260" y="21013"/>
                  </a:lnTo>
                  <a:lnTo>
                    <a:pt x="2260" y="19957"/>
                  </a:lnTo>
                  <a:lnTo>
                    <a:pt x="753" y="19957"/>
                  </a:lnTo>
                  <a:lnTo>
                    <a:pt x="753" y="21013"/>
                  </a:lnTo>
                  <a:close/>
                </a:path>
                <a:path w="21600" h="21600" extrusionOk="0">
                  <a:moveTo>
                    <a:pt x="19340" y="1409"/>
                  </a:moveTo>
                  <a:lnTo>
                    <a:pt x="20595" y="1409"/>
                  </a:lnTo>
                  <a:lnTo>
                    <a:pt x="20595" y="352"/>
                  </a:lnTo>
                  <a:lnTo>
                    <a:pt x="19340" y="352"/>
                  </a:lnTo>
                  <a:lnTo>
                    <a:pt x="19340" y="1409"/>
                  </a:lnTo>
                  <a:close/>
                </a:path>
                <a:path w="21600" h="21600" extrusionOk="0">
                  <a:moveTo>
                    <a:pt x="19340" y="2700"/>
                  </a:moveTo>
                  <a:lnTo>
                    <a:pt x="20595" y="2700"/>
                  </a:lnTo>
                  <a:lnTo>
                    <a:pt x="20595" y="1643"/>
                  </a:lnTo>
                  <a:lnTo>
                    <a:pt x="19340" y="1643"/>
                  </a:lnTo>
                  <a:lnTo>
                    <a:pt x="19340" y="2700"/>
                  </a:lnTo>
                  <a:close/>
                </a:path>
                <a:path w="21600" h="21600" extrusionOk="0">
                  <a:moveTo>
                    <a:pt x="19340" y="4109"/>
                  </a:moveTo>
                  <a:lnTo>
                    <a:pt x="20595" y="4109"/>
                  </a:lnTo>
                  <a:lnTo>
                    <a:pt x="20595" y="3052"/>
                  </a:lnTo>
                  <a:lnTo>
                    <a:pt x="19340" y="3052"/>
                  </a:lnTo>
                  <a:lnTo>
                    <a:pt x="19340" y="4109"/>
                  </a:lnTo>
                  <a:close/>
                </a:path>
                <a:path w="21600" h="21600" extrusionOk="0">
                  <a:moveTo>
                    <a:pt x="19340" y="5517"/>
                  </a:moveTo>
                  <a:lnTo>
                    <a:pt x="20595" y="5517"/>
                  </a:lnTo>
                  <a:lnTo>
                    <a:pt x="20595" y="4461"/>
                  </a:lnTo>
                  <a:lnTo>
                    <a:pt x="19340" y="4461"/>
                  </a:lnTo>
                  <a:lnTo>
                    <a:pt x="19340" y="5517"/>
                  </a:lnTo>
                  <a:close/>
                </a:path>
                <a:path w="21600" h="21600" extrusionOk="0">
                  <a:moveTo>
                    <a:pt x="19340" y="6926"/>
                  </a:moveTo>
                  <a:lnTo>
                    <a:pt x="20595" y="6926"/>
                  </a:lnTo>
                  <a:lnTo>
                    <a:pt x="20595" y="5870"/>
                  </a:lnTo>
                  <a:lnTo>
                    <a:pt x="19340" y="5870"/>
                  </a:lnTo>
                  <a:lnTo>
                    <a:pt x="19340" y="6926"/>
                  </a:lnTo>
                  <a:close/>
                </a:path>
                <a:path w="21600" h="21600" extrusionOk="0">
                  <a:moveTo>
                    <a:pt x="19340" y="8335"/>
                  </a:moveTo>
                  <a:lnTo>
                    <a:pt x="20595" y="8335"/>
                  </a:lnTo>
                  <a:lnTo>
                    <a:pt x="20595" y="7278"/>
                  </a:lnTo>
                  <a:lnTo>
                    <a:pt x="19340" y="7278"/>
                  </a:lnTo>
                  <a:lnTo>
                    <a:pt x="19340" y="8335"/>
                  </a:lnTo>
                  <a:close/>
                </a:path>
                <a:path w="21600" h="21600" extrusionOk="0">
                  <a:moveTo>
                    <a:pt x="19340" y="9743"/>
                  </a:moveTo>
                  <a:lnTo>
                    <a:pt x="20595" y="9743"/>
                  </a:lnTo>
                  <a:lnTo>
                    <a:pt x="20595" y="8687"/>
                  </a:lnTo>
                  <a:lnTo>
                    <a:pt x="19340" y="8687"/>
                  </a:lnTo>
                  <a:lnTo>
                    <a:pt x="19340" y="9743"/>
                  </a:lnTo>
                  <a:close/>
                </a:path>
                <a:path w="21600" h="21600" extrusionOk="0">
                  <a:moveTo>
                    <a:pt x="19340" y="11152"/>
                  </a:moveTo>
                  <a:lnTo>
                    <a:pt x="20595" y="11152"/>
                  </a:lnTo>
                  <a:lnTo>
                    <a:pt x="20595" y="10096"/>
                  </a:lnTo>
                  <a:lnTo>
                    <a:pt x="19340" y="10096"/>
                  </a:lnTo>
                  <a:lnTo>
                    <a:pt x="19340" y="11152"/>
                  </a:lnTo>
                  <a:close/>
                </a:path>
                <a:path w="21600" h="21600" extrusionOk="0">
                  <a:moveTo>
                    <a:pt x="19340" y="12561"/>
                  </a:moveTo>
                  <a:lnTo>
                    <a:pt x="20595" y="12561"/>
                  </a:lnTo>
                  <a:lnTo>
                    <a:pt x="20595" y="11504"/>
                  </a:lnTo>
                  <a:lnTo>
                    <a:pt x="19340" y="11504"/>
                  </a:lnTo>
                  <a:lnTo>
                    <a:pt x="19340" y="12561"/>
                  </a:lnTo>
                  <a:close/>
                </a:path>
                <a:path w="21600" h="21600" extrusionOk="0">
                  <a:moveTo>
                    <a:pt x="19340" y="13970"/>
                  </a:moveTo>
                  <a:lnTo>
                    <a:pt x="20595" y="13970"/>
                  </a:lnTo>
                  <a:lnTo>
                    <a:pt x="20595" y="12913"/>
                  </a:lnTo>
                  <a:lnTo>
                    <a:pt x="19340" y="12913"/>
                  </a:lnTo>
                  <a:lnTo>
                    <a:pt x="19340" y="13970"/>
                  </a:lnTo>
                  <a:close/>
                </a:path>
                <a:path w="21600" h="21600" extrusionOk="0">
                  <a:moveTo>
                    <a:pt x="19340" y="15378"/>
                  </a:moveTo>
                  <a:lnTo>
                    <a:pt x="20595" y="15378"/>
                  </a:lnTo>
                  <a:lnTo>
                    <a:pt x="20595" y="14322"/>
                  </a:lnTo>
                  <a:lnTo>
                    <a:pt x="19340" y="14322"/>
                  </a:lnTo>
                  <a:lnTo>
                    <a:pt x="19340" y="15378"/>
                  </a:lnTo>
                  <a:close/>
                </a:path>
                <a:path w="21600" h="21600" extrusionOk="0">
                  <a:moveTo>
                    <a:pt x="19340" y="16787"/>
                  </a:moveTo>
                  <a:lnTo>
                    <a:pt x="20595" y="16787"/>
                  </a:lnTo>
                  <a:lnTo>
                    <a:pt x="20595" y="15730"/>
                  </a:lnTo>
                  <a:lnTo>
                    <a:pt x="19340" y="15730"/>
                  </a:lnTo>
                  <a:lnTo>
                    <a:pt x="19340" y="16787"/>
                  </a:lnTo>
                  <a:close/>
                </a:path>
                <a:path w="21600" h="21600" extrusionOk="0">
                  <a:moveTo>
                    <a:pt x="19340" y="18196"/>
                  </a:moveTo>
                  <a:lnTo>
                    <a:pt x="20595" y="18196"/>
                  </a:lnTo>
                  <a:lnTo>
                    <a:pt x="20595" y="17139"/>
                  </a:lnTo>
                  <a:lnTo>
                    <a:pt x="19340" y="17139"/>
                  </a:lnTo>
                  <a:lnTo>
                    <a:pt x="19340" y="18196"/>
                  </a:lnTo>
                  <a:close/>
                </a:path>
                <a:path w="21600" h="21600" extrusionOk="0">
                  <a:moveTo>
                    <a:pt x="19340" y="19604"/>
                  </a:moveTo>
                  <a:lnTo>
                    <a:pt x="20595" y="19604"/>
                  </a:lnTo>
                  <a:lnTo>
                    <a:pt x="20595" y="18548"/>
                  </a:lnTo>
                  <a:lnTo>
                    <a:pt x="19340" y="18548"/>
                  </a:lnTo>
                  <a:lnTo>
                    <a:pt x="19340" y="19604"/>
                  </a:lnTo>
                  <a:close/>
                </a:path>
                <a:path w="21600" h="21600" extrusionOk="0">
                  <a:moveTo>
                    <a:pt x="19340" y="21013"/>
                  </a:moveTo>
                  <a:lnTo>
                    <a:pt x="20595" y="21013"/>
                  </a:lnTo>
                  <a:lnTo>
                    <a:pt x="20595" y="19957"/>
                  </a:lnTo>
                  <a:lnTo>
                    <a:pt x="19340" y="19957"/>
                  </a:lnTo>
                  <a:lnTo>
                    <a:pt x="19340" y="21013"/>
                  </a:lnTo>
                  <a:close/>
                </a:path>
              </a:pathLst>
            </a:custGeom>
            <a:solidFill>
              <a:srgbClr val="CCCCFF"/>
            </a:solidFill>
            <a:ln w="9525">
              <a:solidFill>
                <a:srgbClr val="000000"/>
              </a:solidFill>
              <a:miter lim="800000"/>
              <a:headEnd/>
              <a:tailEnd/>
            </a:ln>
            <a:effectLst>
              <a:outerShdw blurRad="76200" dir="13500000" sy="23000" kx="1200000" algn="br"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7" name="Sound"/>
            <p:cNvSpPr>
              <a:spLocks noEditPoints="1" noChangeArrowheads="1"/>
            </p:cNvSpPr>
            <p:nvPr/>
          </p:nvSpPr>
          <p:spPr bwMode="auto">
            <a:xfrm>
              <a:off x="2724" y="1584"/>
              <a:ext cx="1008" cy="768"/>
            </a:xfrm>
            <a:custGeom>
              <a:avLst/>
              <a:gdLst>
                <a:gd name="T0" fmla="*/ 11164 w 21600"/>
                <a:gd name="T1" fmla="*/ 21159 h 21600"/>
                <a:gd name="T2" fmla="*/ 11164 w 21600"/>
                <a:gd name="T3" fmla="*/ 0 h 21600"/>
                <a:gd name="T4" fmla="*/ 0 w 21600"/>
                <a:gd name="T5" fmla="*/ 10800 h 21600"/>
                <a:gd name="T6" fmla="*/ 21600 w 21600"/>
                <a:gd name="T7" fmla="*/ 10800 h 21600"/>
                <a:gd name="T8" fmla="*/ 242 w 21600"/>
                <a:gd name="T9" fmla="*/ 7604 h 21600"/>
                <a:gd name="T10" fmla="*/ 10760 w 21600"/>
                <a:gd name="T11" fmla="*/ 13555 h 21600"/>
              </a:gdLst>
              <a:ahLst/>
              <a:cxnLst>
                <a:cxn ang="0">
                  <a:pos x="T0" y="T1"/>
                </a:cxn>
                <a:cxn ang="0">
                  <a:pos x="T2" y="T3"/>
                </a:cxn>
                <a:cxn ang="0">
                  <a:pos x="T4" y="T5"/>
                </a:cxn>
                <a:cxn ang="0">
                  <a:pos x="T6" y="T7"/>
                </a:cxn>
              </a:cxnLst>
              <a:rect l="T8" t="T9" r="T10" b="T11"/>
              <a:pathLst>
                <a:path w="21600" h="21600">
                  <a:moveTo>
                    <a:pt x="0" y="7273"/>
                  </a:moveTo>
                  <a:lnTo>
                    <a:pt x="5824" y="7273"/>
                  </a:lnTo>
                  <a:lnTo>
                    <a:pt x="11164" y="0"/>
                  </a:lnTo>
                  <a:lnTo>
                    <a:pt x="11164" y="21159"/>
                  </a:lnTo>
                  <a:lnTo>
                    <a:pt x="5824" y="13885"/>
                  </a:lnTo>
                  <a:lnTo>
                    <a:pt x="0" y="13885"/>
                  </a:lnTo>
                  <a:lnTo>
                    <a:pt x="0" y="7273"/>
                  </a:lnTo>
                  <a:close/>
                </a:path>
                <a:path w="21600" h="21600">
                  <a:moveTo>
                    <a:pt x="13024" y="7273"/>
                  </a:moveTo>
                  <a:lnTo>
                    <a:pt x="13591" y="6722"/>
                  </a:lnTo>
                  <a:lnTo>
                    <a:pt x="13833" y="7548"/>
                  </a:lnTo>
                  <a:lnTo>
                    <a:pt x="14076" y="8485"/>
                  </a:lnTo>
                  <a:lnTo>
                    <a:pt x="14157" y="9367"/>
                  </a:lnTo>
                  <a:lnTo>
                    <a:pt x="14197" y="10524"/>
                  </a:lnTo>
                  <a:lnTo>
                    <a:pt x="14197" y="11406"/>
                  </a:lnTo>
                  <a:lnTo>
                    <a:pt x="14116" y="12012"/>
                  </a:lnTo>
                  <a:lnTo>
                    <a:pt x="13995" y="12728"/>
                  </a:lnTo>
                  <a:lnTo>
                    <a:pt x="13833" y="13444"/>
                  </a:lnTo>
                  <a:lnTo>
                    <a:pt x="13712" y="14106"/>
                  </a:lnTo>
                  <a:lnTo>
                    <a:pt x="13591" y="14546"/>
                  </a:lnTo>
                  <a:lnTo>
                    <a:pt x="13065" y="13885"/>
                  </a:lnTo>
                  <a:lnTo>
                    <a:pt x="13307" y="12893"/>
                  </a:lnTo>
                  <a:lnTo>
                    <a:pt x="13469" y="11791"/>
                  </a:lnTo>
                  <a:lnTo>
                    <a:pt x="13550" y="10910"/>
                  </a:lnTo>
                  <a:lnTo>
                    <a:pt x="13591" y="10138"/>
                  </a:lnTo>
                  <a:lnTo>
                    <a:pt x="13469" y="9367"/>
                  </a:lnTo>
                  <a:lnTo>
                    <a:pt x="13388" y="8595"/>
                  </a:lnTo>
                  <a:lnTo>
                    <a:pt x="13267" y="7934"/>
                  </a:lnTo>
                  <a:lnTo>
                    <a:pt x="13024" y="7273"/>
                  </a:lnTo>
                  <a:close/>
                </a:path>
                <a:path w="21600" h="21600">
                  <a:moveTo>
                    <a:pt x="16382" y="3967"/>
                  </a:moveTo>
                  <a:lnTo>
                    <a:pt x="16786" y="5179"/>
                  </a:lnTo>
                  <a:lnTo>
                    <a:pt x="17150" y="6612"/>
                  </a:lnTo>
                  <a:lnTo>
                    <a:pt x="17474" y="8651"/>
                  </a:lnTo>
                  <a:lnTo>
                    <a:pt x="17595" y="9753"/>
                  </a:lnTo>
                  <a:lnTo>
                    <a:pt x="17635" y="12012"/>
                  </a:lnTo>
                  <a:lnTo>
                    <a:pt x="17393" y="13665"/>
                  </a:lnTo>
                  <a:lnTo>
                    <a:pt x="17150" y="15208"/>
                  </a:lnTo>
                  <a:lnTo>
                    <a:pt x="16786" y="16310"/>
                  </a:lnTo>
                  <a:lnTo>
                    <a:pt x="16341" y="17687"/>
                  </a:lnTo>
                  <a:lnTo>
                    <a:pt x="15815" y="17081"/>
                  </a:lnTo>
                  <a:lnTo>
                    <a:pt x="16503" y="14602"/>
                  </a:lnTo>
                  <a:lnTo>
                    <a:pt x="16786" y="13169"/>
                  </a:lnTo>
                  <a:lnTo>
                    <a:pt x="16867" y="12012"/>
                  </a:lnTo>
                  <a:lnTo>
                    <a:pt x="16867" y="9642"/>
                  </a:lnTo>
                  <a:lnTo>
                    <a:pt x="16705" y="7989"/>
                  </a:lnTo>
                  <a:lnTo>
                    <a:pt x="16422" y="6612"/>
                  </a:lnTo>
                  <a:lnTo>
                    <a:pt x="16220" y="5675"/>
                  </a:lnTo>
                  <a:lnTo>
                    <a:pt x="15856" y="4518"/>
                  </a:lnTo>
                  <a:lnTo>
                    <a:pt x="16382" y="3967"/>
                  </a:lnTo>
                  <a:close/>
                </a:path>
                <a:path w="21600" h="21600">
                  <a:moveTo>
                    <a:pt x="18889" y="1377"/>
                  </a:moveTo>
                  <a:lnTo>
                    <a:pt x="19415" y="826"/>
                  </a:lnTo>
                  <a:lnTo>
                    <a:pt x="20194" y="2576"/>
                  </a:lnTo>
                  <a:lnTo>
                    <a:pt x="20831" y="4683"/>
                  </a:lnTo>
                  <a:lnTo>
                    <a:pt x="21357" y="7204"/>
                  </a:lnTo>
                  <a:lnTo>
                    <a:pt x="21650" y="9450"/>
                  </a:lnTo>
                  <a:lnTo>
                    <a:pt x="21600" y="12301"/>
                  </a:lnTo>
                  <a:lnTo>
                    <a:pt x="21215" y="15938"/>
                  </a:lnTo>
                  <a:lnTo>
                    <a:pt x="20629" y="18348"/>
                  </a:lnTo>
                  <a:lnTo>
                    <a:pt x="19415" y="21655"/>
                  </a:lnTo>
                  <a:lnTo>
                    <a:pt x="18889" y="21159"/>
                  </a:lnTo>
                  <a:lnTo>
                    <a:pt x="19901" y="18404"/>
                  </a:lnTo>
                  <a:lnTo>
                    <a:pt x="20467" y="15593"/>
                  </a:lnTo>
                  <a:lnTo>
                    <a:pt x="20791" y="12342"/>
                  </a:lnTo>
                  <a:lnTo>
                    <a:pt x="20871" y="9532"/>
                  </a:lnTo>
                  <a:lnTo>
                    <a:pt x="20629" y="7411"/>
                  </a:lnTo>
                  <a:lnTo>
                    <a:pt x="20062" y="4628"/>
                  </a:lnTo>
                  <a:lnTo>
                    <a:pt x="19415" y="2810"/>
                  </a:lnTo>
                  <a:lnTo>
                    <a:pt x="18889" y="1377"/>
                  </a:lnTo>
                  <a:close/>
                </a:path>
              </a:pathLst>
            </a:custGeom>
            <a:solidFill>
              <a:srgbClr val="CCCCFF"/>
            </a:solidFill>
            <a:ln w="9525">
              <a:solidFill>
                <a:srgbClr val="000000"/>
              </a:solidFill>
              <a:miter lim="800000"/>
              <a:headEnd/>
              <a:tailEnd/>
            </a:ln>
            <a:effectLst>
              <a:outerShdw dist="107763" dir="2700000" algn="ctr" rotWithShape="0">
                <a:srgbClr val="808080"/>
              </a:outerShdw>
            </a:effectLst>
            <a:scene3d>
              <a:camera prst="orthographicFront"/>
              <a:lightRig rig="threePt" dir="t"/>
            </a:scene3d>
            <a:sp3d>
              <a:bevelT/>
            </a:sp3d>
          </p:spPr>
          <p:txBody>
            <a:bodyPr vert="horz" wrap="square" lIns="91440" tIns="45720" rIns="91440" bIns="45720" numCol="1" anchor="t" anchorCtr="0" compatLnSpc="1">
              <a:prstTxWarp prst="textNoShape">
                <a:avLst/>
              </a:prstTxWarp>
            </a:bodyPr>
            <a:lstStyle/>
            <a:p>
              <a:endParaRPr lang="en-US" dirty="0"/>
            </a:p>
          </p:txBody>
        </p:sp>
        <p:sp>
          <p:nvSpPr>
            <p:cNvPr id="8" name="Photo"/>
            <p:cNvSpPr>
              <a:spLocks noEditPoints="1" noChangeArrowheads="1"/>
            </p:cNvSpPr>
            <p:nvPr/>
          </p:nvSpPr>
          <p:spPr bwMode="auto">
            <a:xfrm>
              <a:off x="3108" y="2040"/>
              <a:ext cx="936" cy="696"/>
            </a:xfrm>
            <a:custGeom>
              <a:avLst/>
              <a:gdLst>
                <a:gd name="T0" fmla="*/ 0 w 21600"/>
                <a:gd name="T1" fmla="*/ 3085 h 21600"/>
                <a:gd name="T2" fmla="*/ 10800 w 21600"/>
                <a:gd name="T3" fmla="*/ 0 h 21600"/>
                <a:gd name="T4" fmla="*/ 21600 w 21600"/>
                <a:gd name="T5" fmla="*/ 3085 h 21600"/>
                <a:gd name="T6" fmla="*/ 21600 w 21600"/>
                <a:gd name="T7" fmla="*/ 10800 h 21600"/>
                <a:gd name="T8" fmla="*/ 21600 w 21600"/>
                <a:gd name="T9" fmla="*/ 21600 h 21600"/>
                <a:gd name="T10" fmla="*/ 10800 w 21600"/>
                <a:gd name="T11" fmla="*/ 21800 h 21600"/>
                <a:gd name="T12" fmla="*/ 0 w 21600"/>
                <a:gd name="T13" fmla="*/ 21600 h 21600"/>
                <a:gd name="T14" fmla="*/ 0 w 21600"/>
                <a:gd name="T15" fmla="*/ 10800 h 21600"/>
                <a:gd name="T16" fmla="*/ 7778 w 21600"/>
                <a:gd name="T17" fmla="*/ 8228 h 21600"/>
                <a:gd name="T18" fmla="*/ 13757 w 21600"/>
                <a:gd name="T19" fmla="*/ 16886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21600"/>
                  </a:moveTo>
                  <a:lnTo>
                    <a:pt x="0" y="3085"/>
                  </a:lnTo>
                  <a:lnTo>
                    <a:pt x="1542" y="3085"/>
                  </a:lnTo>
                  <a:lnTo>
                    <a:pt x="1542" y="1028"/>
                  </a:lnTo>
                  <a:lnTo>
                    <a:pt x="3857" y="1028"/>
                  </a:lnTo>
                  <a:lnTo>
                    <a:pt x="3857" y="3085"/>
                  </a:lnTo>
                  <a:lnTo>
                    <a:pt x="5400" y="3085"/>
                  </a:lnTo>
                  <a:lnTo>
                    <a:pt x="6942" y="0"/>
                  </a:lnTo>
                  <a:lnTo>
                    <a:pt x="14657" y="0"/>
                  </a:lnTo>
                  <a:lnTo>
                    <a:pt x="16200" y="3085"/>
                  </a:lnTo>
                  <a:lnTo>
                    <a:pt x="21600" y="3085"/>
                  </a:lnTo>
                  <a:lnTo>
                    <a:pt x="21600" y="21600"/>
                  </a:lnTo>
                  <a:lnTo>
                    <a:pt x="0" y="21600"/>
                  </a:lnTo>
                  <a:close/>
                </a:path>
                <a:path w="21600" h="21600" extrusionOk="0">
                  <a:moveTo>
                    <a:pt x="0" y="3085"/>
                  </a:moveTo>
                  <a:lnTo>
                    <a:pt x="21600" y="3085"/>
                  </a:lnTo>
                  <a:lnTo>
                    <a:pt x="21600" y="21600"/>
                  </a:lnTo>
                  <a:lnTo>
                    <a:pt x="0" y="21600"/>
                  </a:lnTo>
                  <a:lnTo>
                    <a:pt x="0" y="3085"/>
                  </a:lnTo>
                  <a:close/>
                </a:path>
                <a:path w="21600" h="21600" extrusionOk="0">
                  <a:moveTo>
                    <a:pt x="10800" y="4800"/>
                  </a:moveTo>
                  <a:lnTo>
                    <a:pt x="11925" y="4971"/>
                  </a:lnTo>
                  <a:lnTo>
                    <a:pt x="13017" y="5442"/>
                  </a:lnTo>
                  <a:lnTo>
                    <a:pt x="14046" y="6128"/>
                  </a:lnTo>
                  <a:lnTo>
                    <a:pt x="14914" y="7071"/>
                  </a:lnTo>
                  <a:lnTo>
                    <a:pt x="15621" y="8271"/>
                  </a:lnTo>
                  <a:lnTo>
                    <a:pt x="16167" y="9514"/>
                  </a:lnTo>
                  <a:lnTo>
                    <a:pt x="16425" y="11014"/>
                  </a:lnTo>
                  <a:lnTo>
                    <a:pt x="16585" y="12471"/>
                  </a:lnTo>
                  <a:lnTo>
                    <a:pt x="16489" y="14014"/>
                  </a:lnTo>
                  <a:lnTo>
                    <a:pt x="16135" y="15471"/>
                  </a:lnTo>
                  <a:lnTo>
                    <a:pt x="15621" y="16800"/>
                  </a:lnTo>
                  <a:lnTo>
                    <a:pt x="14914" y="18000"/>
                  </a:lnTo>
                  <a:lnTo>
                    <a:pt x="14046" y="18942"/>
                  </a:lnTo>
                  <a:lnTo>
                    <a:pt x="13050" y="19671"/>
                  </a:lnTo>
                  <a:lnTo>
                    <a:pt x="11925" y="20057"/>
                  </a:lnTo>
                  <a:lnTo>
                    <a:pt x="10832" y="20185"/>
                  </a:lnTo>
                  <a:lnTo>
                    <a:pt x="9675" y="20142"/>
                  </a:lnTo>
                  <a:lnTo>
                    <a:pt x="8582" y="19628"/>
                  </a:lnTo>
                  <a:lnTo>
                    <a:pt x="7553" y="18942"/>
                  </a:lnTo>
                  <a:lnTo>
                    <a:pt x="6717" y="17957"/>
                  </a:lnTo>
                  <a:lnTo>
                    <a:pt x="5946" y="16842"/>
                  </a:lnTo>
                  <a:lnTo>
                    <a:pt x="5464" y="15514"/>
                  </a:lnTo>
                  <a:lnTo>
                    <a:pt x="5078" y="14014"/>
                  </a:lnTo>
                  <a:lnTo>
                    <a:pt x="5014" y="12514"/>
                  </a:lnTo>
                  <a:lnTo>
                    <a:pt x="5110" y="11014"/>
                  </a:lnTo>
                  <a:lnTo>
                    <a:pt x="5528" y="9557"/>
                  </a:lnTo>
                  <a:lnTo>
                    <a:pt x="6010" y="8228"/>
                  </a:lnTo>
                  <a:lnTo>
                    <a:pt x="6750" y="7114"/>
                  </a:lnTo>
                  <a:lnTo>
                    <a:pt x="7650" y="6085"/>
                  </a:lnTo>
                  <a:lnTo>
                    <a:pt x="8614" y="5400"/>
                  </a:lnTo>
                  <a:lnTo>
                    <a:pt x="9707" y="4971"/>
                  </a:lnTo>
                  <a:lnTo>
                    <a:pt x="10800" y="4800"/>
                  </a:lnTo>
                  <a:close/>
                </a:path>
                <a:path w="21600" h="21600" extrusionOk="0">
                  <a:moveTo>
                    <a:pt x="8003" y="8057"/>
                  </a:moveTo>
                  <a:lnTo>
                    <a:pt x="8807" y="7371"/>
                  </a:lnTo>
                  <a:lnTo>
                    <a:pt x="9546" y="6985"/>
                  </a:lnTo>
                  <a:lnTo>
                    <a:pt x="10446" y="6771"/>
                  </a:lnTo>
                  <a:lnTo>
                    <a:pt x="11217" y="6771"/>
                  </a:lnTo>
                  <a:lnTo>
                    <a:pt x="12053" y="7028"/>
                  </a:lnTo>
                  <a:lnTo>
                    <a:pt x="12889" y="7457"/>
                  </a:lnTo>
                  <a:lnTo>
                    <a:pt x="13628" y="8100"/>
                  </a:lnTo>
                  <a:lnTo>
                    <a:pt x="14175" y="8871"/>
                  </a:lnTo>
                  <a:lnTo>
                    <a:pt x="14625" y="9814"/>
                  </a:lnTo>
                  <a:lnTo>
                    <a:pt x="14978" y="10885"/>
                  </a:lnTo>
                  <a:lnTo>
                    <a:pt x="15171" y="12042"/>
                  </a:lnTo>
                  <a:lnTo>
                    <a:pt x="15107" y="13114"/>
                  </a:lnTo>
                  <a:lnTo>
                    <a:pt x="15042" y="14228"/>
                  </a:lnTo>
                  <a:lnTo>
                    <a:pt x="14689" y="15257"/>
                  </a:lnTo>
                  <a:lnTo>
                    <a:pt x="14207" y="16285"/>
                  </a:lnTo>
                  <a:lnTo>
                    <a:pt x="13596" y="17057"/>
                  </a:lnTo>
                  <a:lnTo>
                    <a:pt x="12889" y="17657"/>
                  </a:lnTo>
                  <a:lnTo>
                    <a:pt x="12053" y="18085"/>
                  </a:lnTo>
                  <a:lnTo>
                    <a:pt x="11185" y="18257"/>
                  </a:lnTo>
                  <a:lnTo>
                    <a:pt x="10414" y="18214"/>
                  </a:lnTo>
                  <a:lnTo>
                    <a:pt x="9546" y="18042"/>
                  </a:lnTo>
                  <a:lnTo>
                    <a:pt x="8742" y="17614"/>
                  </a:lnTo>
                  <a:lnTo>
                    <a:pt x="8003" y="17014"/>
                  </a:lnTo>
                  <a:lnTo>
                    <a:pt x="7457" y="16242"/>
                  </a:lnTo>
                  <a:lnTo>
                    <a:pt x="6975" y="15257"/>
                  </a:lnTo>
                  <a:lnTo>
                    <a:pt x="6653" y="14142"/>
                  </a:lnTo>
                  <a:lnTo>
                    <a:pt x="6492" y="13114"/>
                  </a:lnTo>
                  <a:lnTo>
                    <a:pt x="6525" y="11914"/>
                  </a:lnTo>
                  <a:lnTo>
                    <a:pt x="6621" y="10842"/>
                  </a:lnTo>
                  <a:lnTo>
                    <a:pt x="6942" y="9771"/>
                  </a:lnTo>
                  <a:lnTo>
                    <a:pt x="7457" y="8785"/>
                  </a:lnTo>
                  <a:lnTo>
                    <a:pt x="8003" y="8057"/>
                  </a:lnTo>
                  <a:close/>
                </a:path>
              </a:pathLst>
            </a:custGeom>
            <a:solidFill>
              <a:srgbClr val="CCCCFF"/>
            </a:solidFill>
            <a:ln w="9525">
              <a:solidFill>
                <a:srgbClr val="000000"/>
              </a:solidFill>
              <a:miter lim="800000"/>
              <a:headEnd/>
              <a:tailEnd/>
            </a:ln>
            <a:effectLst>
              <a:outerShdw dist="107763" dir="2700000" algn="ctr" rotWithShape="0">
                <a:srgbClr val="808080"/>
              </a:outerShdw>
              <a:reflection blurRad="6350" stA="50000" endA="295" endPos="92000" dist="101600" dir="5400000" sy="-100000" algn="bl" rotWithShape="0"/>
            </a:effectLst>
          </p:spPr>
          <p:txBody>
            <a:bodyPr vert="horz" wrap="square" lIns="91440" tIns="45720" rIns="91440" bIns="45720" numCol="1" anchor="t" anchorCtr="0" compatLnSpc="1">
              <a:prstTxWarp prst="textNoShape">
                <a:avLst/>
              </a:prstTxWarp>
            </a:bodyPr>
            <a:lstStyle/>
            <a:p>
              <a:endParaRPr lang="en-US" dirty="0"/>
            </a:p>
          </p:txBody>
        </p:sp>
        <p:sp>
          <p:nvSpPr>
            <p:cNvPr id="9" name="Music"/>
            <p:cNvSpPr>
              <a:spLocks noEditPoints="1" noChangeArrowheads="1"/>
            </p:cNvSpPr>
            <p:nvPr/>
          </p:nvSpPr>
          <p:spPr bwMode="auto">
            <a:xfrm>
              <a:off x="3216" y="2448"/>
              <a:ext cx="768" cy="672"/>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rgbClr val="CCCC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dirty="0"/>
            </a:p>
          </p:txBody>
        </p:sp>
      </p:grpSp>
      <p:sp>
        <p:nvSpPr>
          <p:cNvPr id="10" name="Title 1"/>
          <p:cNvSpPr>
            <a:spLocks noGrp="1"/>
          </p:cNvSpPr>
          <p:nvPr>
            <p:ph type="title"/>
          </p:nvPr>
        </p:nvSpPr>
        <p:spPr>
          <a:xfrm>
            <a:off x="1506071" y="0"/>
            <a:ext cx="10588698" cy="1188720"/>
          </a:xfrm>
        </p:spPr>
        <p:txBody>
          <a:bodyPr>
            <a:normAutofit/>
          </a:bodyPr>
          <a:lstStyle/>
          <a:p>
            <a:r>
              <a:rPr lang="en-US" sz="3600" dirty="0"/>
              <a:t>Multimedia Search Tools</a:t>
            </a:r>
          </a:p>
        </p:txBody>
      </p:sp>
      <p:sp>
        <p:nvSpPr>
          <p:cNvPr id="11" name="Rectangle 10">
            <a:extLst>
              <a:ext uri="{FF2B5EF4-FFF2-40B4-BE49-F238E27FC236}">
                <a16:creationId xmlns:a16="http://schemas.microsoft.com/office/drawing/2014/main" id="{DA8DB099-B663-4E15-A6DA-5AF33DE858CF}"/>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01092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6650" y="1817225"/>
            <a:ext cx="10055750" cy="4308938"/>
          </a:xfrm>
        </p:spPr>
        <p:txBody>
          <a:bodyPr>
            <a:normAutofit/>
          </a:bodyPr>
          <a:lstStyle/>
          <a:p>
            <a:r>
              <a:rPr lang="en-US" b="1" dirty="0">
                <a:solidFill>
                  <a:schemeClr val="accent2">
                    <a:lumMod val="60000"/>
                    <a:lumOff val="40000"/>
                  </a:schemeClr>
                </a:solidFill>
              </a:rPr>
              <a:t>Tags:</a:t>
            </a:r>
            <a:r>
              <a:rPr lang="en-US" dirty="0"/>
              <a:t> Do-it-yourself labels that people can put on anything found on the Internet, from articles to photos to videos, that help them to find their favorite sites again and to link them.</a:t>
            </a:r>
          </a:p>
          <a:p>
            <a:pPr lvl="1"/>
            <a:r>
              <a:rPr lang="en-US" dirty="0"/>
              <a:t>Can be shared easily with other people</a:t>
            </a:r>
          </a:p>
          <a:p>
            <a:pPr lvl="1"/>
            <a:r>
              <a:rPr lang="en-US" dirty="0"/>
              <a:t>Tags are commonly used on blogs and YouTube – word listed at the bottom. Essentially tags are keywords used to classify content.  (The # is a hash symbol; thus the Twitter term </a:t>
            </a:r>
            <a:r>
              <a:rPr lang="en-US" i="1" dirty="0"/>
              <a:t>hashtag.</a:t>
            </a:r>
            <a:r>
              <a:rPr lang="en-US" dirty="0"/>
              <a:t> )</a:t>
            </a:r>
          </a:p>
          <a:p>
            <a:pPr marL="0" indent="0">
              <a:buNone/>
            </a:pPr>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33</a:t>
            </a:fld>
            <a:endParaRPr lang="en-US" dirty="0"/>
          </a:p>
        </p:txBody>
      </p:sp>
      <p:sp>
        <p:nvSpPr>
          <p:cNvPr id="5" name="Title 1"/>
          <p:cNvSpPr>
            <a:spLocks noGrp="1"/>
          </p:cNvSpPr>
          <p:nvPr>
            <p:ph type="title"/>
          </p:nvPr>
        </p:nvSpPr>
        <p:spPr>
          <a:xfrm>
            <a:off x="1506071" y="0"/>
            <a:ext cx="10588698" cy="1188720"/>
          </a:xfrm>
        </p:spPr>
        <p:txBody>
          <a:bodyPr>
            <a:normAutofit/>
          </a:bodyPr>
          <a:lstStyle/>
          <a:p>
            <a:r>
              <a:rPr lang="en-US" sz="3600" dirty="0"/>
              <a:t>Tagging</a:t>
            </a:r>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98690" y="4314340"/>
            <a:ext cx="1163785" cy="1097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4EFBFD9A-F570-434F-A7C5-C179696B7344}"/>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03571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0" y="2303946"/>
            <a:ext cx="8423564" cy="3349431"/>
          </a:xfrm>
        </p:spPr>
        <p:txBody>
          <a:bodyPr/>
          <a:lstStyle/>
          <a:p>
            <a:r>
              <a:rPr lang="en-US" dirty="0"/>
              <a:t>2.4 Email, Instant Messaging, &amp; Other Ways of Communicating over   the Net</a:t>
            </a:r>
          </a:p>
        </p:txBody>
      </p:sp>
      <p:sp>
        <p:nvSpPr>
          <p:cNvPr id="4" name="Slide Number Placeholder 3"/>
          <p:cNvSpPr>
            <a:spLocks noGrp="1"/>
          </p:cNvSpPr>
          <p:nvPr>
            <p:ph type="sldNum" sz="quarter" idx="4"/>
          </p:nvPr>
        </p:nvSpPr>
        <p:spPr/>
        <p:txBody>
          <a:bodyPr/>
          <a:lstStyle/>
          <a:p>
            <a:fld id="{27C98126-00D4-4536-8967-EB49841E9AA8}" type="slidenum">
              <a:rPr lang="en-US" smtClean="0"/>
              <a:pPr/>
              <a:t>34</a:t>
            </a:fld>
            <a:endParaRPr lang="en-US" dirty="0"/>
          </a:p>
        </p:txBody>
      </p:sp>
      <p:pic>
        <p:nvPicPr>
          <p:cNvPr id="5" name="Picture 4">
            <a:extLst>
              <a:ext uri="{FF2B5EF4-FFF2-40B4-BE49-F238E27FC236}">
                <a16:creationId xmlns:a16="http://schemas.microsoft.com/office/drawing/2014/main" id="{B9A8EF22-498D-4AFD-9430-D53FB4C06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2357" y="162877"/>
            <a:ext cx="780015" cy="780015"/>
          </a:xfrm>
          <a:prstGeom prst="rect">
            <a:avLst/>
          </a:prstGeom>
        </p:spPr>
      </p:pic>
      <p:sp>
        <p:nvSpPr>
          <p:cNvPr id="6" name="Rectangle 5">
            <a:extLst>
              <a:ext uri="{FF2B5EF4-FFF2-40B4-BE49-F238E27FC236}">
                <a16:creationId xmlns:a16="http://schemas.microsoft.com/office/drawing/2014/main" id="{B55274A1-3331-450E-B7CE-642772061B14}"/>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95677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7381" y="1661823"/>
            <a:ext cx="10175018" cy="4834393"/>
          </a:xfrm>
        </p:spPr>
        <p:txBody>
          <a:bodyPr>
            <a:normAutofit lnSpcReduction="10000"/>
          </a:bodyPr>
          <a:lstStyle/>
          <a:p>
            <a:r>
              <a:rPr lang="en-US" dirty="0"/>
              <a:t>Two ways to send &amp; receive email:</a:t>
            </a:r>
          </a:p>
          <a:p>
            <a:pPr marL="457200" lvl="1" indent="0">
              <a:buNone/>
            </a:pPr>
            <a:r>
              <a:rPr lang="en-US" b="1" dirty="0"/>
              <a:t>1. Email Program</a:t>
            </a:r>
          </a:p>
          <a:p>
            <a:pPr marL="1097280" lvl="1"/>
            <a:r>
              <a:rPr lang="en-US" sz="2200" dirty="0"/>
              <a:t>Enables you to send email </a:t>
            </a:r>
            <a:r>
              <a:rPr lang="en-US" sz="2200" dirty="0">
                <a:solidFill>
                  <a:srgbClr val="FF0000"/>
                </a:solidFill>
              </a:rPr>
              <a:t>by running email software on your computer </a:t>
            </a:r>
            <a:r>
              <a:rPr lang="en-US" sz="2200" dirty="0"/>
              <a:t>that interacts with an email server at your Internet access provider</a:t>
            </a:r>
          </a:p>
          <a:p>
            <a:pPr marL="1097280" lvl="1"/>
            <a:r>
              <a:rPr lang="en-US" sz="2200" dirty="0"/>
              <a:t>Incoming mail is stored on the server in an electronic mailbox</a:t>
            </a:r>
          </a:p>
          <a:p>
            <a:pPr marL="1097280" lvl="1"/>
            <a:r>
              <a:rPr lang="en-US" sz="2200" dirty="0"/>
              <a:t>Upon access (your ID and password), mail is sent to your software’s inbox</a:t>
            </a:r>
          </a:p>
          <a:p>
            <a:pPr marL="1097280" lvl="1"/>
            <a:r>
              <a:rPr lang="en-US" sz="2200" dirty="0"/>
              <a:t>Examples: Microsoft </a:t>
            </a:r>
            <a:r>
              <a:rPr lang="en-US" sz="2200" dirty="0">
                <a:solidFill>
                  <a:srgbClr val="FF0000"/>
                </a:solidFill>
              </a:rPr>
              <a:t>Outlook</a:t>
            </a:r>
            <a:r>
              <a:rPr lang="en-US" sz="2200" dirty="0"/>
              <a:t>, Apple Mail</a:t>
            </a:r>
          </a:p>
          <a:p>
            <a:pPr marL="0" indent="0">
              <a:buNone/>
            </a:pPr>
            <a:r>
              <a:rPr lang="en-US" sz="2400" b="1" dirty="0"/>
              <a:t>	  2. Web-Based Email</a:t>
            </a:r>
          </a:p>
          <a:p>
            <a:pPr marL="1154430" lvl="1" indent="-342900"/>
            <a:r>
              <a:rPr lang="en-US" sz="2200" dirty="0"/>
              <a:t>You send and receive messages by interacting </a:t>
            </a:r>
            <a:r>
              <a:rPr lang="en-US" sz="2200" dirty="0">
                <a:solidFill>
                  <a:srgbClr val="FF0000"/>
                </a:solidFill>
              </a:rPr>
              <a:t>via a browser with a website</a:t>
            </a:r>
          </a:p>
          <a:p>
            <a:pPr marL="1154430" lvl="1" indent="-342900"/>
            <a:r>
              <a:rPr lang="en-US" sz="2200" dirty="0"/>
              <a:t>Advantage: You can easily send and receive messages while traveling, using any computer or equipped mobile device</a:t>
            </a:r>
          </a:p>
          <a:p>
            <a:pPr marL="1154430" lvl="1" indent="-342900"/>
            <a:r>
              <a:rPr lang="en-US" sz="2200" dirty="0"/>
              <a:t>Examples: </a:t>
            </a:r>
            <a:r>
              <a:rPr lang="en-US" sz="2200" dirty="0">
                <a:solidFill>
                  <a:srgbClr val="FF0000"/>
                </a:solidFill>
              </a:rPr>
              <a:t>Yahoo</a:t>
            </a:r>
            <a:r>
              <a:rPr lang="en-US" sz="2200" dirty="0"/>
              <a:t>! Mail and </a:t>
            </a:r>
            <a:r>
              <a:rPr lang="en-US" sz="2200" dirty="0">
                <a:solidFill>
                  <a:srgbClr val="FF0000"/>
                </a:solidFill>
              </a:rPr>
              <a:t>Gmail</a:t>
            </a:r>
            <a:r>
              <a:rPr lang="en-US" sz="2200" dirty="0"/>
              <a:t> (Google)</a:t>
            </a:r>
          </a:p>
          <a:p>
            <a:pPr marL="1154430" lvl="1" indent="-342900"/>
            <a:r>
              <a:rPr lang="en-US" sz="2200" dirty="0">
                <a:solidFill>
                  <a:srgbClr val="FF0000"/>
                </a:solidFill>
              </a:rPr>
              <a:t>Disadvantages</a:t>
            </a:r>
            <a:r>
              <a:rPr lang="en-US" sz="2200" dirty="0"/>
              <a:t> are </a:t>
            </a:r>
            <a:r>
              <a:rPr lang="en-US" sz="2200" dirty="0">
                <a:solidFill>
                  <a:srgbClr val="FF0000"/>
                </a:solidFill>
              </a:rPr>
              <a:t>ads</a:t>
            </a:r>
            <a:r>
              <a:rPr lang="en-US" sz="2200" dirty="0"/>
              <a:t> and email hacking</a:t>
            </a:r>
          </a:p>
          <a:p>
            <a:pPr lvl="1"/>
            <a:endParaRPr lang="en-US" sz="2200" dirty="0"/>
          </a:p>
          <a:p>
            <a:pPr marL="0" indent="0">
              <a:buNone/>
            </a:pPr>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35</a:t>
            </a:fld>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1897" y="611919"/>
            <a:ext cx="1645920" cy="13919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9B0F3D5A-6564-4544-97C9-6D6D11F6E470}"/>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01733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8985" y="1817225"/>
            <a:ext cx="9893415" cy="4308938"/>
          </a:xfrm>
        </p:spPr>
        <p:txBody>
          <a:bodyPr/>
          <a:lstStyle/>
          <a:p>
            <a:r>
              <a:rPr lang="en-US" dirty="0"/>
              <a:t>Using email</a:t>
            </a:r>
          </a:p>
          <a:p>
            <a:pPr marL="0" indent="0">
              <a:buNone/>
            </a:pPr>
            <a:r>
              <a:rPr lang="en-US" dirty="0"/>
              <a:t>	</a:t>
            </a:r>
            <a:r>
              <a:rPr lang="en-US" sz="2400" dirty="0"/>
              <a:t>Get an email address from your ISP, following this format:</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36</a:t>
            </a:fld>
            <a:endParaRPr lang="en-US" dirty="0"/>
          </a:p>
        </p:txBody>
      </p:sp>
      <p:pic>
        <p:nvPicPr>
          <p:cNvPr id="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693" y="3079226"/>
            <a:ext cx="4628926"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F06FE2B-C928-4CF4-ACF3-1B579C5B47B7}"/>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51220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2553" y="1619075"/>
            <a:ext cx="10039846" cy="4507088"/>
          </a:xfrm>
        </p:spPr>
        <p:txBody>
          <a:bodyPr>
            <a:normAutofit/>
          </a:bodyPr>
          <a:lstStyle/>
          <a:p>
            <a:pPr marL="0" indent="0">
              <a:buNone/>
              <a:defRPr/>
            </a:pPr>
            <a:r>
              <a:rPr lang="en-US" dirty="0"/>
              <a:t>Tips for Using Email</a:t>
            </a:r>
          </a:p>
          <a:p>
            <a:pPr marL="342900" lvl="1" indent="0">
              <a:buNone/>
              <a:defRPr/>
            </a:pPr>
            <a:r>
              <a:rPr lang="en-US" dirty="0"/>
              <a:t>1.	Use the </a:t>
            </a:r>
            <a:r>
              <a:rPr lang="en-US" dirty="0">
                <a:solidFill>
                  <a:srgbClr val="FF0000"/>
                </a:solidFill>
              </a:rPr>
              <a:t>address-book</a:t>
            </a:r>
            <a:r>
              <a:rPr lang="en-US" dirty="0"/>
              <a:t> feature to </a:t>
            </a:r>
          </a:p>
          <a:p>
            <a:pPr marL="342900" lvl="1" indent="0">
              <a:buNone/>
              <a:defRPr/>
            </a:pPr>
            <a:r>
              <a:rPr lang="en-US" dirty="0"/>
              <a:t>        store email addresses</a:t>
            </a:r>
          </a:p>
          <a:p>
            <a:pPr marL="342900" lvl="1" indent="0">
              <a:buNone/>
              <a:defRPr/>
            </a:pPr>
            <a:r>
              <a:rPr lang="en-US" dirty="0"/>
              <a:t>2.	Use </a:t>
            </a:r>
            <a:r>
              <a:rPr lang="en-US" dirty="0">
                <a:solidFill>
                  <a:srgbClr val="FF0000"/>
                </a:solidFill>
              </a:rPr>
              <a:t>folders</a:t>
            </a:r>
            <a:r>
              <a:rPr lang="en-US" dirty="0"/>
              <a:t> to organize email</a:t>
            </a:r>
          </a:p>
          <a:p>
            <a:pPr marL="342900" lvl="1" indent="0">
              <a:buNone/>
              <a:defRPr/>
            </a:pPr>
            <a:r>
              <a:rPr lang="en-US" dirty="0"/>
              <a:t>3.	Be careful with </a:t>
            </a:r>
            <a:r>
              <a:rPr lang="en-US" dirty="0">
                <a:solidFill>
                  <a:srgbClr val="FF0000"/>
                </a:solidFill>
              </a:rPr>
              <a:t>attachments</a:t>
            </a:r>
          </a:p>
          <a:p>
            <a:pPr marL="342900" lvl="1" indent="0">
              <a:buNone/>
              <a:defRPr/>
            </a:pPr>
            <a:r>
              <a:rPr lang="en-US" dirty="0"/>
              <a:t>4.	Be aware of email </a:t>
            </a:r>
            <a:r>
              <a:rPr lang="en-US" dirty="0">
                <a:solidFill>
                  <a:srgbClr val="FF0000"/>
                </a:solidFill>
              </a:rPr>
              <a:t>netiquette</a:t>
            </a:r>
            <a:r>
              <a:rPr lang="en-US" dirty="0"/>
              <a:t>	</a:t>
            </a:r>
          </a:p>
        </p:txBody>
      </p:sp>
      <p:sp>
        <p:nvSpPr>
          <p:cNvPr id="4" name="Slide Number Placeholder 3"/>
          <p:cNvSpPr>
            <a:spLocks noGrp="1"/>
          </p:cNvSpPr>
          <p:nvPr>
            <p:ph type="sldNum" sz="quarter" idx="4"/>
          </p:nvPr>
        </p:nvSpPr>
        <p:spPr/>
        <p:txBody>
          <a:bodyPr/>
          <a:lstStyle/>
          <a:p>
            <a:fld id="{27C98126-00D4-4536-8967-EB49841E9AA8}" type="slidenum">
              <a:rPr lang="en-US" smtClean="0"/>
              <a:pPr/>
              <a:t>37</a:t>
            </a:fld>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05259" y="2271432"/>
            <a:ext cx="2097716" cy="2468880"/>
          </a:xfrm>
          <a:prstGeom prst="rect">
            <a:avLst/>
          </a:prstGeom>
        </p:spPr>
      </p:pic>
      <p:cxnSp>
        <p:nvCxnSpPr>
          <p:cNvPr id="8" name="Elbow Connector 7"/>
          <p:cNvCxnSpPr/>
          <p:nvPr/>
        </p:nvCxnSpPr>
        <p:spPr>
          <a:xfrm>
            <a:off x="6403522" y="3233920"/>
            <a:ext cx="1950603" cy="335560"/>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9960" y="481893"/>
            <a:ext cx="1920240" cy="13495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D7F6BBDD-AAFD-4394-BDCA-6EC90BB242E9}"/>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92423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1355" y="1817224"/>
            <a:ext cx="9871044" cy="4512013"/>
          </a:xfrm>
        </p:spPr>
        <p:txBody>
          <a:bodyPr/>
          <a:lstStyle/>
          <a:p>
            <a:r>
              <a:rPr lang="en-US" b="1" dirty="0"/>
              <a:t>Email Attachments</a:t>
            </a:r>
          </a:p>
          <a:p>
            <a:pPr lvl="1"/>
            <a:r>
              <a:rPr lang="en-US" dirty="0"/>
              <a:t>A copy of a file or document that you send attached to an email to one or more people</a:t>
            </a:r>
          </a:p>
          <a:p>
            <a:pPr lvl="1"/>
            <a:r>
              <a:rPr lang="en-US" dirty="0"/>
              <a:t>Recipients must have </a:t>
            </a:r>
            <a:r>
              <a:rPr lang="en-US" dirty="0">
                <a:solidFill>
                  <a:srgbClr val="FF0000"/>
                </a:solidFill>
              </a:rPr>
              <a:t>compatible software to open the attachment</a:t>
            </a:r>
            <a:r>
              <a:rPr lang="en-US" dirty="0"/>
              <a:t>; for example, if they don’t have Excel, they probably can’t read the spreadsheet you sent them.</a:t>
            </a:r>
          </a:p>
          <a:p>
            <a:pPr lvl="1"/>
            <a:r>
              <a:rPr lang="en-US" dirty="0"/>
              <a:t>Be careful about opening attachments:</a:t>
            </a:r>
          </a:p>
          <a:p>
            <a:pPr lvl="2"/>
            <a:r>
              <a:rPr lang="en-US" dirty="0">
                <a:solidFill>
                  <a:srgbClr val="FF0000"/>
                </a:solidFill>
              </a:rPr>
              <a:t>Many viruses hide in them</a:t>
            </a:r>
            <a:r>
              <a:rPr lang="en-US" dirty="0"/>
              <a:t>; scan them with antivirus software</a:t>
            </a:r>
          </a:p>
          <a:p>
            <a:pPr lvl="2"/>
            <a:r>
              <a:rPr lang="en-US" dirty="0"/>
              <a:t>Know who has sent the attachment before you open it</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38</a:t>
            </a:fld>
            <a:endParaRPr lang="en-US" dirty="0"/>
          </a:p>
        </p:txBody>
      </p:sp>
      <p:pic>
        <p:nvPicPr>
          <p:cNvPr id="18436" name="Picture 4" descr="http://images.clipart.com/thw/thw11/CL/5433_2005010014/000803_1073_47/20966571.thb.jpg?000803_1073_4735_v__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4803" y="2383403"/>
            <a:ext cx="1047116" cy="1097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E76619E-3BD9-448B-8024-43FC9AD3151E}"/>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21171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Netiquette: Appropriate Online Behavior</a:t>
            </a:r>
          </a:p>
        </p:txBody>
      </p:sp>
      <p:sp>
        <p:nvSpPr>
          <p:cNvPr id="3" name="Content Placeholder 2"/>
          <p:cNvSpPr>
            <a:spLocks noGrp="1"/>
          </p:cNvSpPr>
          <p:nvPr>
            <p:ph idx="1"/>
          </p:nvPr>
        </p:nvSpPr>
        <p:spPr>
          <a:xfrm>
            <a:off x="1518699" y="1817224"/>
            <a:ext cx="10063702" cy="4655137"/>
          </a:xfrm>
        </p:spPr>
        <p:txBody>
          <a:bodyPr>
            <a:normAutofit/>
          </a:bodyPr>
          <a:lstStyle/>
          <a:p>
            <a:pPr lvl="1">
              <a:lnSpc>
                <a:spcPct val="85000"/>
              </a:lnSpc>
            </a:pPr>
            <a:r>
              <a:rPr lang="en-US" dirty="0"/>
              <a:t>Don’t </a:t>
            </a:r>
            <a:r>
              <a:rPr lang="en-US" dirty="0">
                <a:solidFill>
                  <a:srgbClr val="FF0000"/>
                </a:solidFill>
              </a:rPr>
              <a:t>waste</a:t>
            </a:r>
            <a:r>
              <a:rPr lang="en-US" dirty="0"/>
              <a:t> people’s </a:t>
            </a:r>
            <a:r>
              <a:rPr lang="en-US" dirty="0">
                <a:solidFill>
                  <a:srgbClr val="FF0000"/>
                </a:solidFill>
              </a:rPr>
              <a:t>time</a:t>
            </a:r>
            <a:r>
              <a:rPr lang="en-US" dirty="0"/>
              <a:t>.</a:t>
            </a:r>
          </a:p>
          <a:p>
            <a:pPr lvl="1">
              <a:lnSpc>
                <a:spcPct val="85000"/>
              </a:lnSpc>
            </a:pPr>
            <a:r>
              <a:rPr lang="en-US" dirty="0"/>
              <a:t>Don’t write anything that you would not say to a person’s face.</a:t>
            </a:r>
          </a:p>
          <a:p>
            <a:pPr lvl="1">
              <a:lnSpc>
                <a:spcPct val="85000"/>
              </a:lnSpc>
            </a:pPr>
            <a:r>
              <a:rPr lang="en-US" dirty="0"/>
              <a:t>Include helpful subject and signature lines.</a:t>
            </a:r>
          </a:p>
          <a:p>
            <a:pPr lvl="1">
              <a:lnSpc>
                <a:spcPct val="85000"/>
              </a:lnSpc>
            </a:pPr>
            <a:r>
              <a:rPr lang="en-US" dirty="0"/>
              <a:t>Be </a:t>
            </a:r>
            <a:r>
              <a:rPr lang="en-US" dirty="0">
                <a:solidFill>
                  <a:srgbClr val="FF0000"/>
                </a:solidFill>
              </a:rPr>
              <a:t>clear</a:t>
            </a:r>
            <a:r>
              <a:rPr lang="en-US" dirty="0"/>
              <a:t> and concise.</a:t>
            </a:r>
          </a:p>
          <a:p>
            <a:pPr lvl="1">
              <a:lnSpc>
                <a:spcPct val="85000"/>
              </a:lnSpc>
            </a:pPr>
            <a:r>
              <a:rPr lang="en-US" dirty="0"/>
              <a:t>Avoid </a:t>
            </a:r>
            <a:r>
              <a:rPr lang="en-US" dirty="0">
                <a:solidFill>
                  <a:srgbClr val="FF0000"/>
                </a:solidFill>
              </a:rPr>
              <a:t>spelling</a:t>
            </a:r>
            <a:r>
              <a:rPr lang="en-US" dirty="0"/>
              <a:t> and grammatical errors.</a:t>
            </a:r>
          </a:p>
          <a:p>
            <a:pPr lvl="1">
              <a:lnSpc>
                <a:spcPct val="85000"/>
              </a:lnSpc>
            </a:pPr>
            <a:r>
              <a:rPr lang="en-US" dirty="0"/>
              <a:t>Avoid SHOUTING and </a:t>
            </a:r>
            <a:r>
              <a:rPr lang="en-US" dirty="0">
                <a:solidFill>
                  <a:srgbClr val="D60F00"/>
                </a:solidFill>
              </a:rPr>
              <a:t>flaming.</a:t>
            </a:r>
            <a:endParaRPr lang="en-US" dirty="0"/>
          </a:p>
          <a:p>
            <a:pPr marL="0" lvl="1" indent="0">
              <a:lnSpc>
                <a:spcPct val="85000"/>
              </a:lnSpc>
              <a:buNone/>
            </a:pPr>
            <a:r>
              <a:rPr lang="en-US" dirty="0"/>
              <a:t>Also:</a:t>
            </a:r>
          </a:p>
          <a:p>
            <a:pPr lvl="1">
              <a:lnSpc>
                <a:spcPct val="85000"/>
              </a:lnSpc>
            </a:pPr>
            <a:r>
              <a:rPr lang="en-US" dirty="0"/>
              <a:t>Be careful with jokes.</a:t>
            </a:r>
          </a:p>
          <a:p>
            <a:pPr lvl="1">
              <a:lnSpc>
                <a:spcPct val="85000"/>
              </a:lnSpc>
            </a:pPr>
            <a:r>
              <a:rPr lang="en-US" dirty="0"/>
              <a:t>Avoid sloppiness, but avoid criticizing other’s sloppiness.</a:t>
            </a:r>
          </a:p>
          <a:p>
            <a:pPr lvl="1">
              <a:lnSpc>
                <a:spcPct val="85000"/>
              </a:lnSpc>
            </a:pPr>
            <a:r>
              <a:rPr lang="en-US" dirty="0"/>
              <a:t>Don’t send huge file attachments unless requested.</a:t>
            </a:r>
          </a:p>
          <a:p>
            <a:pPr lvl="1">
              <a:lnSpc>
                <a:spcPct val="85000"/>
              </a:lnSpc>
            </a:pPr>
            <a:r>
              <a:rPr lang="en-US" dirty="0"/>
              <a:t>When replying, quote only the relevant portion.</a:t>
            </a:r>
          </a:p>
          <a:p>
            <a:pPr lvl="1">
              <a:lnSpc>
                <a:spcPct val="85000"/>
              </a:lnSpc>
            </a:pPr>
            <a:r>
              <a:rPr lang="en-US" dirty="0"/>
              <a:t>Don’t overforward (don’t copy emails to everyone you know).</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39</a:t>
            </a:fld>
            <a:endParaRPr lang="en-US" dirty="0"/>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9942" y="3352262"/>
            <a:ext cx="927100" cy="322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a:extLst>
              <a:ext uri="{FF2B5EF4-FFF2-40B4-BE49-F238E27FC236}">
                <a16:creationId xmlns:a16="http://schemas.microsoft.com/office/drawing/2014/main" id="{68463CDD-605D-43BD-B7DF-48E2436B1A66}"/>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93047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AppData\Local\Microsoft\Windows\Temporary Internet Files\Content.IE5\ZM933P5P\MC900439348[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78" t="7865" b="17728"/>
          <a:stretch/>
        </p:blipFill>
        <p:spPr bwMode="auto">
          <a:xfrm>
            <a:off x="7365442" y="3366198"/>
            <a:ext cx="3975798" cy="299441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Content Placeholder 2"/>
          <p:cNvSpPr>
            <a:spLocks noGrp="1"/>
          </p:cNvSpPr>
          <p:nvPr>
            <p:ph idx="1"/>
          </p:nvPr>
        </p:nvSpPr>
        <p:spPr>
          <a:xfrm>
            <a:off x="1666431" y="1817225"/>
            <a:ext cx="9915970" cy="4308938"/>
          </a:xfrm>
        </p:spPr>
        <p:txBody>
          <a:bodyPr>
            <a:normAutofit/>
          </a:bodyPr>
          <a:lstStyle/>
          <a:p>
            <a:pPr>
              <a:lnSpc>
                <a:spcPct val="90000"/>
              </a:lnSpc>
              <a:spcBef>
                <a:spcPts val="600"/>
              </a:spcBef>
              <a:defRPr/>
            </a:pPr>
            <a:r>
              <a:rPr lang="en-US" b="1" dirty="0"/>
              <a:t>To connect to the Internet you need</a:t>
            </a:r>
          </a:p>
          <a:p>
            <a:pPr marL="342900" lvl="1" indent="0">
              <a:lnSpc>
                <a:spcPct val="90000"/>
              </a:lnSpc>
              <a:spcBef>
                <a:spcPts val="400"/>
              </a:spcBef>
              <a:buNone/>
              <a:defRPr/>
            </a:pPr>
            <a:r>
              <a:rPr lang="en-US" sz="2800" b="1" dirty="0"/>
              <a:t>1.	An access device (computer with modem)</a:t>
            </a:r>
          </a:p>
          <a:p>
            <a:pPr marL="342900" lvl="1" indent="0">
              <a:lnSpc>
                <a:spcPct val="90000"/>
              </a:lnSpc>
              <a:spcBef>
                <a:spcPts val="400"/>
              </a:spcBef>
              <a:buNone/>
              <a:defRPr/>
            </a:pPr>
            <a:r>
              <a:rPr lang="en-US" sz="2800" b="1" dirty="0"/>
              <a:t>2. 	A means of connection (telephone line, cable hookup, or 	wireless)</a:t>
            </a:r>
          </a:p>
          <a:p>
            <a:pPr marL="342900" lvl="1" indent="0">
              <a:lnSpc>
                <a:spcPct val="90000"/>
              </a:lnSpc>
              <a:spcBef>
                <a:spcPts val="400"/>
              </a:spcBef>
              <a:buNone/>
              <a:defRPr/>
            </a:pPr>
            <a:r>
              <a:rPr lang="en-US" sz="2800" b="1" dirty="0"/>
              <a:t>3. 	An Internet access provider</a:t>
            </a:r>
          </a:p>
          <a:p>
            <a:endParaRPr lang="en-US" dirty="0"/>
          </a:p>
        </p:txBody>
      </p:sp>
      <p:sp>
        <p:nvSpPr>
          <p:cNvPr id="4" name="Rectangle 3">
            <a:extLst>
              <a:ext uri="{FF2B5EF4-FFF2-40B4-BE49-F238E27FC236}">
                <a16:creationId xmlns:a16="http://schemas.microsoft.com/office/drawing/2014/main" id="{F9C2FC97-2241-4FF1-9BF2-B8A307A3D2A6}"/>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93145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2.5 The Online </a:t>
            </a:r>
            <a:br>
              <a:rPr lang="en-US" dirty="0"/>
            </a:br>
            <a:r>
              <a:rPr lang="en-US" dirty="0"/>
              <a:t>Gold Mine</a:t>
            </a:r>
          </a:p>
        </p:txBody>
      </p:sp>
      <p:sp>
        <p:nvSpPr>
          <p:cNvPr id="3" name="Text Placeholder 2"/>
          <p:cNvSpPr>
            <a:spLocks noGrp="1"/>
          </p:cNvSpPr>
          <p:nvPr>
            <p:ph type="body" idx="1"/>
          </p:nvPr>
        </p:nvSpPr>
        <p:spPr>
          <a:xfrm>
            <a:off x="3646139" y="4606223"/>
            <a:ext cx="7323917" cy="1285693"/>
          </a:xfrm>
        </p:spPr>
        <p:txBody>
          <a:bodyPr>
            <a:normAutofit/>
          </a:bodyPr>
          <a:lstStyle/>
          <a:p>
            <a:r>
              <a:rPr lang="en-US" dirty="0"/>
              <a:t>Telephony, Multimedia, Webcasting, Blogs, E-Commerce, &amp; Social Networking</a:t>
            </a:r>
          </a:p>
        </p:txBody>
      </p:sp>
      <p:pic>
        <p:nvPicPr>
          <p:cNvPr id="4" name="Picture 3">
            <a:extLst>
              <a:ext uri="{FF2B5EF4-FFF2-40B4-BE49-F238E27FC236}">
                <a16:creationId xmlns:a16="http://schemas.microsoft.com/office/drawing/2014/main" id="{5E6D9C7A-C5DB-4A27-BC13-9A8140B234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2357" y="162877"/>
            <a:ext cx="780015" cy="780015"/>
          </a:xfrm>
          <a:prstGeom prst="rect">
            <a:avLst/>
          </a:prstGeom>
        </p:spPr>
      </p:pic>
      <p:sp>
        <p:nvSpPr>
          <p:cNvPr id="5" name="Rectangle 4">
            <a:extLst>
              <a:ext uri="{FF2B5EF4-FFF2-40B4-BE49-F238E27FC236}">
                <a16:creationId xmlns:a16="http://schemas.microsoft.com/office/drawing/2014/main" id="{96AC2562-CFC6-4193-905C-B721EE6E7939}"/>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27617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Telephony: The Internet Telephone</a:t>
            </a:r>
            <a:br>
              <a:rPr lang="en-US" dirty="0"/>
            </a:br>
            <a:endParaRPr lang="en-US" dirty="0"/>
          </a:p>
        </p:txBody>
      </p:sp>
      <p:sp>
        <p:nvSpPr>
          <p:cNvPr id="3" name="Content Placeholder 2"/>
          <p:cNvSpPr>
            <a:spLocks noGrp="1"/>
          </p:cNvSpPr>
          <p:nvPr>
            <p:ph idx="1"/>
          </p:nvPr>
        </p:nvSpPr>
        <p:spPr>
          <a:xfrm>
            <a:off x="1463040" y="1817225"/>
            <a:ext cx="10119361" cy="4551770"/>
          </a:xfrm>
        </p:spPr>
        <p:txBody>
          <a:bodyPr>
            <a:normAutofit/>
          </a:bodyPr>
          <a:lstStyle/>
          <a:p>
            <a:r>
              <a:rPr lang="en-US" dirty="0"/>
              <a:t>Uses the Internet to make phone calls via </a:t>
            </a:r>
            <a:r>
              <a:rPr lang="en-US" b="1" dirty="0">
                <a:solidFill>
                  <a:schemeClr val="accent2">
                    <a:lumMod val="60000"/>
                    <a:lumOff val="40000"/>
                  </a:schemeClr>
                </a:solidFill>
              </a:rPr>
              <a:t>VoIP</a:t>
            </a:r>
            <a:r>
              <a:rPr lang="en-US" dirty="0"/>
              <a:t>                      (Voice over Internet Protocol)</a:t>
            </a:r>
          </a:p>
          <a:p>
            <a:r>
              <a:rPr lang="en-US" dirty="0"/>
              <a:t>Long-distance calls are either very </a:t>
            </a:r>
            <a:r>
              <a:rPr lang="en-US" dirty="0">
                <a:solidFill>
                  <a:srgbClr val="FF0000"/>
                </a:solidFill>
              </a:rPr>
              <a:t>inexpensive or free</a:t>
            </a:r>
          </a:p>
          <a:p>
            <a:r>
              <a:rPr lang="en-US" dirty="0">
                <a:solidFill>
                  <a:srgbClr val="FF0000"/>
                </a:solidFill>
              </a:rPr>
              <a:t>With no PC, dial a special phone number </a:t>
            </a:r>
            <a:r>
              <a:rPr lang="en-US" dirty="0"/>
              <a:t>to packetize your call for a standard telephone</a:t>
            </a:r>
          </a:p>
          <a:p>
            <a:r>
              <a:rPr lang="en-US" dirty="0"/>
              <a:t>Use with a PC that has a sound card, microphone, Internet connection with modem &amp; ISP, and internet telephone software such as Skype and Vonage</a:t>
            </a:r>
          </a:p>
          <a:p>
            <a:r>
              <a:rPr lang="en-US" dirty="0"/>
              <a:t>Also allows videoconferencing</a:t>
            </a:r>
          </a:p>
        </p:txBody>
      </p:sp>
      <p:sp>
        <p:nvSpPr>
          <p:cNvPr id="4" name="Slide Number Placeholder 3"/>
          <p:cNvSpPr>
            <a:spLocks noGrp="1"/>
          </p:cNvSpPr>
          <p:nvPr>
            <p:ph type="sldNum" sz="quarter" idx="4"/>
          </p:nvPr>
        </p:nvSpPr>
        <p:spPr/>
        <p:txBody>
          <a:bodyPr/>
          <a:lstStyle/>
          <a:p>
            <a:fld id="{27C98126-00D4-4536-8967-EB49841E9AA8}" type="slidenum">
              <a:rPr lang="en-US" smtClean="0"/>
              <a:pPr/>
              <a:t>41</a:t>
            </a:fld>
            <a:endParaRPr 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1127" y="863588"/>
            <a:ext cx="2834640" cy="18384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6A4ED572-C883-4908-8482-7FF147EEE0FC}"/>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65532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Multimedia on the Web</a:t>
            </a:r>
          </a:p>
        </p:txBody>
      </p:sp>
      <p:sp>
        <p:nvSpPr>
          <p:cNvPr id="3" name="Content Placeholder 2"/>
          <p:cNvSpPr>
            <a:spLocks noGrp="1"/>
          </p:cNvSpPr>
          <p:nvPr>
            <p:ph idx="1"/>
          </p:nvPr>
        </p:nvSpPr>
        <p:spPr>
          <a:xfrm>
            <a:off x="1550506" y="1814809"/>
            <a:ext cx="10047798" cy="4308938"/>
          </a:xfrm>
        </p:spPr>
        <p:txBody>
          <a:bodyPr>
            <a:normAutofit lnSpcReduction="10000"/>
          </a:bodyPr>
          <a:lstStyle/>
          <a:p>
            <a:pPr>
              <a:lnSpc>
                <a:spcPct val="90000"/>
              </a:lnSpc>
              <a:defRPr/>
            </a:pPr>
            <a:r>
              <a:rPr lang="en-US" dirty="0"/>
              <a:t>Allows you to get images, sound, video, and animation</a:t>
            </a:r>
          </a:p>
          <a:p>
            <a:pPr>
              <a:lnSpc>
                <a:spcPct val="90000"/>
              </a:lnSpc>
              <a:defRPr/>
            </a:pPr>
            <a:r>
              <a:rPr lang="en-US" dirty="0"/>
              <a:t>May require a </a:t>
            </a:r>
            <a:r>
              <a:rPr lang="en-US" b="1" dirty="0">
                <a:solidFill>
                  <a:schemeClr val="accent2">
                    <a:lumMod val="60000"/>
                    <a:lumOff val="40000"/>
                  </a:schemeClr>
                </a:solidFill>
              </a:rPr>
              <a:t>plug-in,</a:t>
            </a:r>
            <a:r>
              <a:rPr lang="en-US" dirty="0">
                <a:solidFill>
                  <a:schemeClr val="accent2">
                    <a:lumMod val="60000"/>
                    <a:lumOff val="40000"/>
                  </a:schemeClr>
                </a:solidFill>
              </a:rPr>
              <a:t> </a:t>
            </a:r>
            <a:r>
              <a:rPr lang="en-US" dirty="0"/>
              <a:t>player, or viewer</a:t>
            </a:r>
          </a:p>
          <a:p>
            <a:pPr lvl="1">
              <a:lnSpc>
                <a:spcPct val="90000"/>
              </a:lnSpc>
              <a:defRPr/>
            </a:pPr>
            <a:r>
              <a:rPr lang="en-US" dirty="0"/>
              <a:t>A downloadable program that adds a specific feature to a browser so it can view certain files</a:t>
            </a:r>
          </a:p>
          <a:p>
            <a:pPr lvl="1">
              <a:lnSpc>
                <a:spcPct val="90000"/>
              </a:lnSpc>
              <a:defRPr/>
            </a:pPr>
            <a:r>
              <a:rPr lang="en-US" dirty="0"/>
              <a:t>Examples: Flash, RealPlayer, QuickTime</a:t>
            </a:r>
          </a:p>
          <a:p>
            <a:pPr marL="274320" lvl="1">
              <a:lnSpc>
                <a:spcPct val="90000"/>
              </a:lnSpc>
              <a:defRPr/>
            </a:pPr>
            <a:r>
              <a:rPr lang="en-US" sz="2800" dirty="0"/>
              <a:t>Multimedia </a:t>
            </a:r>
            <a:r>
              <a:rPr lang="en-US" sz="2800" b="1" dirty="0">
                <a:solidFill>
                  <a:schemeClr val="accent2">
                    <a:lumMod val="60000"/>
                    <a:lumOff val="40000"/>
                  </a:schemeClr>
                </a:solidFill>
              </a:rPr>
              <a:t>Applets</a:t>
            </a:r>
          </a:p>
          <a:p>
            <a:pPr marL="740664" lvl="2">
              <a:lnSpc>
                <a:spcPct val="90000"/>
              </a:lnSpc>
              <a:defRPr/>
            </a:pPr>
            <a:r>
              <a:rPr lang="en-US" sz="2400" dirty="0"/>
              <a:t>Small programs that can be quickly downloaded and run by most browsers</a:t>
            </a:r>
          </a:p>
          <a:p>
            <a:pPr marL="740664" lvl="2">
              <a:lnSpc>
                <a:spcPct val="90000"/>
              </a:lnSpc>
              <a:defRPr/>
            </a:pPr>
            <a:r>
              <a:rPr lang="en-US" sz="2400" b="1" dirty="0">
                <a:solidFill>
                  <a:schemeClr val="accent2">
                    <a:lumMod val="60000"/>
                    <a:lumOff val="40000"/>
                  </a:schemeClr>
                </a:solidFill>
              </a:rPr>
              <a:t>Java </a:t>
            </a:r>
            <a:r>
              <a:rPr lang="en-US" sz="2400" dirty="0"/>
              <a:t>is the most common Applet language</a:t>
            </a:r>
          </a:p>
          <a:p>
            <a:pPr marL="274320" lvl="2" indent="-342900">
              <a:lnSpc>
                <a:spcPct val="90000"/>
              </a:lnSpc>
              <a:defRPr/>
            </a:pPr>
            <a:r>
              <a:rPr lang="en-US" sz="2800" dirty="0"/>
              <a:t>Text &amp; Images: great variety available</a:t>
            </a:r>
          </a:p>
          <a:p>
            <a:pPr marL="740664" lvl="3" indent="-285750">
              <a:lnSpc>
                <a:spcPct val="90000"/>
              </a:lnSpc>
              <a:defRPr/>
            </a:pPr>
            <a:r>
              <a:rPr lang="en-US" sz="2400" dirty="0"/>
              <a:t>Example: Google Earth</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42</a:t>
            </a:fld>
            <a:endParaRPr lang="en-US" dirty="0"/>
          </a:p>
        </p:txBody>
      </p:sp>
      <p:sp>
        <p:nvSpPr>
          <p:cNvPr id="6" name="TextBox 5"/>
          <p:cNvSpPr txBox="1"/>
          <p:nvPr/>
        </p:nvSpPr>
        <p:spPr>
          <a:xfrm>
            <a:off x="9943753" y="6123747"/>
            <a:ext cx="1722539" cy="369332"/>
          </a:xfrm>
          <a:prstGeom prst="rect">
            <a:avLst/>
          </a:prstGeom>
          <a:noFill/>
        </p:spPr>
        <p:txBody>
          <a:bodyPr wrap="square" rtlCol="0">
            <a:spAutoFit/>
          </a:bodyPr>
          <a:lstStyle/>
          <a:p>
            <a:r>
              <a:rPr lang="en-US" dirty="0"/>
              <a:t>(</a:t>
            </a:r>
            <a:r>
              <a:rPr lang="en-US" i="1" dirty="0"/>
              <a:t>continued</a:t>
            </a:r>
            <a:r>
              <a:rPr lang="en-US" dirty="0"/>
              <a:t>)</a:t>
            </a:r>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4442" y="5136677"/>
            <a:ext cx="1188720" cy="11717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9AC17E99-FBDD-4182-9B8A-0774CB3762D3}"/>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96163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33059" y="1817225"/>
            <a:ext cx="9949341" cy="4615380"/>
          </a:xfrm>
        </p:spPr>
        <p:txBody>
          <a:bodyPr>
            <a:normAutofit/>
          </a:bodyPr>
          <a:lstStyle/>
          <a:p>
            <a:pPr>
              <a:lnSpc>
                <a:spcPct val="90000"/>
              </a:lnSpc>
            </a:pPr>
            <a:r>
              <a:rPr lang="en-US" dirty="0"/>
              <a:t>Animation</a:t>
            </a:r>
          </a:p>
          <a:p>
            <a:pPr marL="740664" lvl="2">
              <a:lnSpc>
                <a:spcPct val="90000"/>
              </a:lnSpc>
            </a:pPr>
            <a:r>
              <a:rPr lang="en-US" sz="2200" dirty="0"/>
              <a:t>The </a:t>
            </a:r>
            <a:r>
              <a:rPr lang="en-US" sz="2200" dirty="0">
                <a:solidFill>
                  <a:srgbClr val="FF0000"/>
                </a:solidFill>
              </a:rPr>
              <a:t>rapid sequencing of still images </a:t>
            </a:r>
            <a:r>
              <a:rPr lang="en-US" sz="2200" dirty="0"/>
              <a:t>to create the appearance of motion</a:t>
            </a:r>
          </a:p>
          <a:p>
            <a:pPr marL="740664" lvl="2">
              <a:lnSpc>
                <a:spcPct val="90000"/>
              </a:lnSpc>
            </a:pPr>
            <a:r>
              <a:rPr lang="en-US" sz="2200" dirty="0"/>
              <a:t>Used in video games and web images that seem to move, such as banners</a:t>
            </a:r>
          </a:p>
          <a:p>
            <a:pPr marL="274320" lvl="1">
              <a:lnSpc>
                <a:spcPct val="90000"/>
              </a:lnSpc>
            </a:pPr>
            <a:r>
              <a:rPr lang="en-US" sz="2800" dirty="0"/>
              <a:t>Video &amp; Audio</a:t>
            </a:r>
          </a:p>
          <a:p>
            <a:pPr marL="740664" lvl="2">
              <a:lnSpc>
                <a:spcPct val="90000"/>
              </a:lnSpc>
            </a:pPr>
            <a:r>
              <a:rPr lang="en-US" sz="2200" dirty="0"/>
              <a:t>Downloaded </a:t>
            </a:r>
            <a:r>
              <a:rPr lang="en-US" sz="2200" dirty="0">
                <a:solidFill>
                  <a:srgbClr val="FF0000"/>
                </a:solidFill>
              </a:rPr>
              <a:t>completely before </a:t>
            </a:r>
            <a:r>
              <a:rPr lang="en-US" sz="2200" dirty="0"/>
              <a:t>the file can be played, or</a:t>
            </a:r>
          </a:p>
          <a:p>
            <a:pPr marL="740664" lvl="2">
              <a:lnSpc>
                <a:spcPct val="90000"/>
              </a:lnSpc>
            </a:pPr>
            <a:r>
              <a:rPr lang="en-US" sz="2200" dirty="0"/>
              <a:t>Downloaded as </a:t>
            </a:r>
            <a:r>
              <a:rPr lang="en-US" sz="2200" dirty="0">
                <a:solidFill>
                  <a:srgbClr val="FF0000"/>
                </a:solidFill>
              </a:rPr>
              <a:t>streaming</a:t>
            </a:r>
            <a:r>
              <a:rPr lang="en-US" sz="2200" dirty="0"/>
              <a:t> video/audio</a:t>
            </a:r>
          </a:p>
          <a:p>
            <a:pPr marL="740664" lvl="2">
              <a:lnSpc>
                <a:spcPct val="90000"/>
              </a:lnSpc>
            </a:pPr>
            <a:r>
              <a:rPr lang="en-US" sz="2200" dirty="0"/>
              <a:t>Examples: RealVideo and RealAudio</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43</a:t>
            </a:fld>
            <a:endParaRPr lang="en-US" dirty="0"/>
          </a:p>
        </p:txBody>
      </p:sp>
      <p:pic>
        <p:nvPicPr>
          <p:cNvPr id="266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918" y="4330398"/>
            <a:ext cx="1645920" cy="224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4708" y="3961078"/>
            <a:ext cx="914400" cy="1103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DA412371-338F-4131-B12B-38BE64BA3A0B}"/>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67742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2.6 The Intrusive Internet</a:t>
            </a:r>
          </a:p>
        </p:txBody>
      </p:sp>
      <p:sp>
        <p:nvSpPr>
          <p:cNvPr id="3" name="Text Placeholder 2"/>
          <p:cNvSpPr>
            <a:spLocks noGrp="1"/>
          </p:cNvSpPr>
          <p:nvPr>
            <p:ph type="body" idx="1"/>
          </p:nvPr>
        </p:nvSpPr>
        <p:spPr>
          <a:xfrm>
            <a:off x="3646139" y="4606224"/>
            <a:ext cx="7692421" cy="1269790"/>
          </a:xfrm>
        </p:spPr>
        <p:txBody>
          <a:bodyPr>
            <a:normAutofit/>
          </a:bodyPr>
          <a:lstStyle/>
          <a:p>
            <a:r>
              <a:rPr lang="en-US" dirty="0"/>
              <a:t>Snooping, Spamming, Spoofing, Phishing, Pharming, Cookies, Spyware, &amp; Malware</a:t>
            </a:r>
          </a:p>
        </p:txBody>
      </p:sp>
      <p:pic>
        <p:nvPicPr>
          <p:cNvPr id="4" name="Picture 3">
            <a:extLst>
              <a:ext uri="{FF2B5EF4-FFF2-40B4-BE49-F238E27FC236}">
                <a16:creationId xmlns:a16="http://schemas.microsoft.com/office/drawing/2014/main" id="{0739AAE1-2FF8-430B-B2CD-FC5AD68E12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2357" y="162877"/>
            <a:ext cx="780015" cy="780015"/>
          </a:xfrm>
          <a:prstGeom prst="rect">
            <a:avLst/>
          </a:prstGeom>
        </p:spPr>
      </p:pic>
      <p:sp>
        <p:nvSpPr>
          <p:cNvPr id="5" name="Rectangle 4">
            <a:extLst>
              <a:ext uri="{FF2B5EF4-FFF2-40B4-BE49-F238E27FC236}">
                <a16:creationId xmlns:a16="http://schemas.microsoft.com/office/drawing/2014/main" id="{CC0D9B55-BBFD-4E0A-811F-E126B3ADE532}"/>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10308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22541" y="1817225"/>
            <a:ext cx="9859860" cy="4308938"/>
          </a:xfrm>
        </p:spPr>
        <p:txBody>
          <a:bodyPr/>
          <a:lstStyle/>
          <a:p>
            <a:r>
              <a:rPr lang="en-US" b="1" dirty="0">
                <a:solidFill>
                  <a:schemeClr val="accent2">
                    <a:lumMod val="60000"/>
                    <a:lumOff val="40000"/>
                  </a:schemeClr>
                </a:solidFill>
              </a:rPr>
              <a:t>Snooping </a:t>
            </a:r>
            <a:endParaRPr lang="en-US" sz="2000" b="1" dirty="0">
              <a:solidFill>
                <a:schemeClr val="accent2">
                  <a:lumMod val="60000"/>
                  <a:lumOff val="40000"/>
                </a:schemeClr>
              </a:solidFill>
            </a:endParaRPr>
          </a:p>
          <a:p>
            <a:pPr lvl="1"/>
            <a:r>
              <a:rPr lang="en-US" dirty="0"/>
              <a:t>Email is not private</a:t>
            </a:r>
          </a:p>
          <a:p>
            <a:pPr lvl="2"/>
            <a:r>
              <a:rPr lang="en-US" sz="2200" dirty="0"/>
              <a:t>Corporate </a:t>
            </a:r>
            <a:r>
              <a:rPr lang="en-US" sz="2200" dirty="0">
                <a:solidFill>
                  <a:srgbClr val="FF0000"/>
                </a:solidFill>
              </a:rPr>
              <a:t>management</a:t>
            </a:r>
            <a:r>
              <a:rPr lang="en-US" sz="2200" dirty="0"/>
              <a:t> has the </a:t>
            </a:r>
          </a:p>
          <a:p>
            <a:pPr marL="914400" lvl="2" indent="0">
              <a:buNone/>
            </a:pPr>
            <a:r>
              <a:rPr lang="en-US" sz="2200" dirty="0"/>
              <a:t>    right to view employees’ email.</a:t>
            </a:r>
          </a:p>
          <a:p>
            <a:pPr lvl="2"/>
            <a:r>
              <a:rPr lang="en-US" sz="2200" dirty="0">
                <a:solidFill>
                  <a:srgbClr val="FF0000"/>
                </a:solidFill>
              </a:rPr>
              <a:t>Friends</a:t>
            </a:r>
            <a:r>
              <a:rPr lang="en-US" sz="2200" dirty="0"/>
              <a:t> can send email anywhere.</a:t>
            </a:r>
          </a:p>
          <a:p>
            <a:pPr lvl="2"/>
            <a:r>
              <a:rPr lang="en-US" sz="2200" dirty="0">
                <a:solidFill>
                  <a:srgbClr val="FF0000"/>
                </a:solidFill>
              </a:rPr>
              <a:t>Not all ISPs protect </a:t>
            </a:r>
            <a:r>
              <a:rPr lang="en-US" sz="2200" dirty="0"/>
              <a:t>their customers’ privacy.</a:t>
            </a:r>
          </a:p>
          <a:p>
            <a:pPr lvl="2"/>
            <a:r>
              <a:rPr lang="en-US" sz="2200" dirty="0">
                <a:solidFill>
                  <a:srgbClr val="FF0000"/>
                </a:solidFill>
              </a:rPr>
              <a:t>Deleted</a:t>
            </a:r>
            <a:r>
              <a:rPr lang="en-US" sz="2200" dirty="0"/>
              <a:t> emails </a:t>
            </a:r>
            <a:r>
              <a:rPr lang="en-US" sz="2200" dirty="0">
                <a:solidFill>
                  <a:srgbClr val="FF0000"/>
                </a:solidFill>
              </a:rPr>
              <a:t>can be retrieved </a:t>
            </a:r>
            <a:r>
              <a:rPr lang="en-US" sz="2200" dirty="0"/>
              <a:t>from a hard disk.</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45</a:t>
            </a:fld>
            <a:endParaRPr lang="en-US" dirty="0"/>
          </a:p>
        </p:txBody>
      </p:sp>
      <p:pic>
        <p:nvPicPr>
          <p:cNvPr id="2051" name="Picture 3" descr="C:\Users\user\AppData\Local\Microsoft\Windows\Temporary Internet Files\Content.IE5\XGDJ0PHB\MP900409446[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83040" y="1496888"/>
            <a:ext cx="3108960" cy="23317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25E4994-9F7B-4378-A9E9-E868BDDB9FF5}"/>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itle 1">
            <a:extLst>
              <a:ext uri="{FF2B5EF4-FFF2-40B4-BE49-F238E27FC236}">
                <a16:creationId xmlns:a16="http://schemas.microsoft.com/office/drawing/2014/main" id="{D49A45D5-AA05-427A-AE38-9CEABCAEB121}"/>
              </a:ext>
            </a:extLst>
          </p:cNvPr>
          <p:cNvSpPr txBox="1">
            <a:spLocks/>
          </p:cNvSpPr>
          <p:nvPr/>
        </p:nvSpPr>
        <p:spPr>
          <a:xfrm>
            <a:off x="1506071" y="373710"/>
            <a:ext cx="10588698" cy="815009"/>
          </a:xfrm>
          <a:prstGeom prst="rect">
            <a:avLst/>
          </a:prstGeom>
        </p:spPr>
        <p:txBody>
          <a:bodyPr>
            <a:normAutofit/>
          </a:bodyPr>
          <a:lstStyle>
            <a:lvl1pPr algn="l" defTabSz="914400" rtl="0" eaLnBrk="1" latinLnBrk="0" hangingPunct="1">
              <a:spcBef>
                <a:spcPct val="0"/>
              </a:spcBef>
              <a:buNone/>
              <a:defRPr lang="en-US" sz="4000" b="1" kern="1200" cap="none" spc="0" dirty="0" smtClean="0">
                <a:ln w="18415" cmpd="sng">
                  <a:noFill/>
                  <a:prstDash val="solid"/>
                </a:ln>
                <a:solidFill>
                  <a:schemeClr val="accent3">
                    <a:lumMod val="50000"/>
                  </a:schemeClr>
                </a:solidFill>
                <a:effectLst/>
                <a:latin typeface="+mj-lt"/>
                <a:ea typeface="+mj-ea"/>
                <a:cs typeface="+mj-cs"/>
              </a:defRPr>
            </a:lvl1pPr>
          </a:lstStyle>
          <a:p>
            <a:r>
              <a:rPr lang="en-US" sz="3600" dirty="0"/>
              <a:t>Snooping </a:t>
            </a:r>
          </a:p>
        </p:txBody>
      </p:sp>
    </p:spTree>
    <p:extLst>
      <p:ext uri="{BB962C8B-B14F-4D97-AF65-F5344CB8AC3E}">
        <p14:creationId xmlns:p14="http://schemas.microsoft.com/office/powerpoint/2010/main" val="34440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b="1" dirty="0">
                <a:solidFill>
                  <a:schemeClr val="accent2">
                    <a:lumMod val="60000"/>
                    <a:lumOff val="40000"/>
                  </a:schemeClr>
                </a:solidFill>
              </a:rPr>
              <a:t>Spam</a:t>
            </a:r>
            <a:r>
              <a:rPr lang="en-US" dirty="0">
                <a:solidFill>
                  <a:schemeClr val="accent2">
                    <a:lumMod val="60000"/>
                    <a:lumOff val="40000"/>
                  </a:schemeClr>
                </a:solidFill>
              </a:rPr>
              <a:t>: </a:t>
            </a:r>
            <a:r>
              <a:rPr lang="en-US" dirty="0"/>
              <a:t>Electronic Junk Mail</a:t>
            </a:r>
          </a:p>
          <a:p>
            <a:pPr lvl="1"/>
            <a:r>
              <a:rPr lang="en-US" dirty="0">
                <a:solidFill>
                  <a:srgbClr val="FF0000"/>
                </a:solidFill>
              </a:rPr>
              <a:t>Unwanted</a:t>
            </a:r>
            <a:r>
              <a:rPr lang="en-US" dirty="0"/>
              <a:t> email that takes up your time.</a:t>
            </a:r>
          </a:p>
          <a:p>
            <a:pPr lvl="1"/>
            <a:r>
              <a:rPr lang="en-US" dirty="0">
                <a:solidFill>
                  <a:srgbClr val="FF0000"/>
                </a:solidFill>
              </a:rPr>
              <a:t>Delete</a:t>
            </a:r>
            <a:r>
              <a:rPr lang="en-US" dirty="0"/>
              <a:t> it without opening the message.</a:t>
            </a:r>
          </a:p>
          <a:p>
            <a:pPr lvl="1"/>
            <a:r>
              <a:rPr lang="en-US" dirty="0">
                <a:solidFill>
                  <a:srgbClr val="FF0000"/>
                </a:solidFill>
              </a:rPr>
              <a:t>Never reply </a:t>
            </a:r>
            <a:r>
              <a:rPr lang="en-US" dirty="0"/>
              <a:t>to a spam message.</a:t>
            </a:r>
          </a:p>
          <a:p>
            <a:pPr lvl="1"/>
            <a:r>
              <a:rPr lang="en-US" dirty="0">
                <a:solidFill>
                  <a:srgbClr val="FF0000"/>
                </a:solidFill>
              </a:rPr>
              <a:t>Do not click on “unsubscribe</a:t>
            </a:r>
            <a:r>
              <a:rPr lang="en-US" dirty="0"/>
              <a:t>” at the bottom of an email.</a:t>
            </a:r>
          </a:p>
          <a:p>
            <a:pPr lvl="1"/>
            <a:r>
              <a:rPr lang="en-US" dirty="0"/>
              <a:t>When you sign up for something, don’t give your email address.</a:t>
            </a:r>
          </a:p>
          <a:p>
            <a:pPr lvl="1"/>
            <a:r>
              <a:rPr lang="en-US" dirty="0"/>
              <a:t>Use spam </a:t>
            </a:r>
            <a:r>
              <a:rPr lang="en-US" dirty="0">
                <a:solidFill>
                  <a:srgbClr val="FF0000"/>
                </a:solidFill>
              </a:rPr>
              <a:t>filters.</a:t>
            </a:r>
          </a:p>
          <a:p>
            <a:pPr lvl="1"/>
            <a:r>
              <a:rPr lang="en-US" dirty="0"/>
              <a:t>Fight back by reporting new spammers to </a:t>
            </a:r>
            <a:r>
              <a:rPr lang="en-US" dirty="0">
                <a:hlinkClick r:id="rId2"/>
              </a:rPr>
              <a:t>www.abuse.net</a:t>
            </a:r>
            <a:r>
              <a:rPr lang="en-US" dirty="0"/>
              <a:t> or </a:t>
            </a:r>
            <a:r>
              <a:rPr lang="en-US" dirty="0">
                <a:hlinkClick r:id="rId3"/>
              </a:rPr>
              <a:t>www.spamhaus.org</a:t>
            </a:r>
            <a:r>
              <a:rPr lang="en-US" dirty="0"/>
              <a:t>. </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46</a:t>
            </a:fld>
            <a:endParaRPr lang="en-US" dirty="0"/>
          </a:p>
        </p:txBody>
      </p:sp>
      <p:pic>
        <p:nvPicPr>
          <p:cNvPr id="307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5364" y="1949976"/>
            <a:ext cx="3333750" cy="173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B4E5C2BA-E43B-4834-A550-B0DA648F6865}"/>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itle 1">
            <a:extLst>
              <a:ext uri="{FF2B5EF4-FFF2-40B4-BE49-F238E27FC236}">
                <a16:creationId xmlns:a16="http://schemas.microsoft.com/office/drawing/2014/main" id="{BEB0FE0D-812C-4310-AF49-B5E838CC6742}"/>
              </a:ext>
            </a:extLst>
          </p:cNvPr>
          <p:cNvSpPr txBox="1">
            <a:spLocks/>
          </p:cNvSpPr>
          <p:nvPr/>
        </p:nvSpPr>
        <p:spPr>
          <a:xfrm>
            <a:off x="1506071" y="373710"/>
            <a:ext cx="10588698" cy="815009"/>
          </a:xfrm>
          <a:prstGeom prst="rect">
            <a:avLst/>
          </a:prstGeom>
        </p:spPr>
        <p:txBody>
          <a:bodyPr>
            <a:normAutofit/>
          </a:bodyPr>
          <a:lstStyle>
            <a:lvl1pPr algn="l" defTabSz="914400" rtl="0" eaLnBrk="1" latinLnBrk="0" hangingPunct="1">
              <a:spcBef>
                <a:spcPct val="0"/>
              </a:spcBef>
              <a:buNone/>
              <a:defRPr lang="en-US" sz="4000" b="1" kern="1200" cap="none" spc="0" dirty="0" smtClean="0">
                <a:ln w="18415" cmpd="sng">
                  <a:noFill/>
                  <a:prstDash val="solid"/>
                </a:ln>
                <a:solidFill>
                  <a:schemeClr val="accent3">
                    <a:lumMod val="50000"/>
                  </a:schemeClr>
                </a:solidFill>
                <a:effectLst/>
                <a:latin typeface="+mj-lt"/>
                <a:ea typeface="+mj-ea"/>
                <a:cs typeface="+mj-cs"/>
              </a:defRPr>
            </a:lvl1pPr>
          </a:lstStyle>
          <a:p>
            <a:r>
              <a:rPr lang="en-US" sz="3600" dirty="0"/>
              <a:t>Spam </a:t>
            </a:r>
          </a:p>
        </p:txBody>
      </p:sp>
    </p:spTree>
    <p:extLst>
      <p:ext uri="{BB962C8B-B14F-4D97-AF65-F5344CB8AC3E}">
        <p14:creationId xmlns:p14="http://schemas.microsoft.com/office/powerpoint/2010/main" val="16879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4014" y="1606162"/>
            <a:ext cx="10278386" cy="4913907"/>
          </a:xfrm>
        </p:spPr>
        <p:txBody>
          <a:bodyPr>
            <a:normAutofit fontScale="92500" lnSpcReduction="10000"/>
          </a:bodyPr>
          <a:lstStyle/>
          <a:p>
            <a:pPr>
              <a:lnSpc>
                <a:spcPct val="80000"/>
              </a:lnSpc>
            </a:pPr>
            <a:r>
              <a:rPr lang="en-US" sz="2400" b="1" dirty="0">
                <a:solidFill>
                  <a:schemeClr val="accent2">
                    <a:lumMod val="60000"/>
                    <a:lumOff val="40000"/>
                  </a:schemeClr>
                </a:solidFill>
              </a:rPr>
              <a:t>Spoofing</a:t>
            </a:r>
            <a:endParaRPr lang="en-US" sz="1900" b="1" dirty="0">
              <a:solidFill>
                <a:schemeClr val="accent2">
                  <a:lumMod val="60000"/>
                  <a:lumOff val="40000"/>
                </a:schemeClr>
              </a:solidFill>
            </a:endParaRPr>
          </a:p>
          <a:p>
            <a:pPr lvl="1">
              <a:lnSpc>
                <a:spcPct val="80000"/>
              </a:lnSpc>
              <a:spcBef>
                <a:spcPts val="600"/>
              </a:spcBef>
            </a:pPr>
            <a:r>
              <a:rPr lang="en-US" dirty="0"/>
              <a:t>Using </a:t>
            </a:r>
            <a:r>
              <a:rPr lang="en-US" dirty="0">
                <a:solidFill>
                  <a:srgbClr val="FF0000"/>
                </a:solidFill>
              </a:rPr>
              <a:t>fake email sender names </a:t>
            </a:r>
            <a:r>
              <a:rPr lang="en-US" dirty="0"/>
              <a:t>so the message appears to be from a </a:t>
            </a:r>
          </a:p>
          <a:p>
            <a:pPr marL="457200" lvl="1" indent="0">
              <a:lnSpc>
                <a:spcPct val="80000"/>
              </a:lnSpc>
              <a:spcBef>
                <a:spcPts val="600"/>
              </a:spcBef>
              <a:buNone/>
            </a:pPr>
            <a:r>
              <a:rPr lang="en-US" dirty="0"/>
              <a:t>    different source, so you will trust it.</a:t>
            </a:r>
          </a:p>
          <a:p>
            <a:pPr lvl="1">
              <a:lnSpc>
                <a:spcPct val="80000"/>
              </a:lnSpc>
            </a:pPr>
            <a:r>
              <a:rPr lang="en-US" dirty="0"/>
              <a:t>If you don’t know the sender, don’t open it.</a:t>
            </a:r>
          </a:p>
          <a:p>
            <a:pPr>
              <a:lnSpc>
                <a:spcPct val="80000"/>
              </a:lnSpc>
            </a:pPr>
            <a:r>
              <a:rPr lang="en-US" sz="2400" b="1" dirty="0">
                <a:solidFill>
                  <a:schemeClr val="accent2">
                    <a:lumMod val="60000"/>
                    <a:lumOff val="40000"/>
                  </a:schemeClr>
                </a:solidFill>
              </a:rPr>
              <a:t>Phishing</a:t>
            </a:r>
          </a:p>
          <a:p>
            <a:pPr lvl="1">
              <a:lnSpc>
                <a:spcPct val="80000"/>
              </a:lnSpc>
            </a:pPr>
            <a:r>
              <a:rPr lang="en-US" dirty="0"/>
              <a:t>Sending forged email </a:t>
            </a:r>
            <a:r>
              <a:rPr lang="en-US" dirty="0">
                <a:solidFill>
                  <a:srgbClr val="FF0000"/>
                </a:solidFill>
              </a:rPr>
              <a:t>directing recipient to fake website</a:t>
            </a:r>
            <a:r>
              <a:rPr lang="en-US" dirty="0"/>
              <a:t>.</a:t>
            </a:r>
          </a:p>
          <a:p>
            <a:pPr lvl="1">
              <a:lnSpc>
                <a:spcPct val="80000"/>
              </a:lnSpc>
            </a:pPr>
            <a:r>
              <a:rPr lang="en-US" dirty="0"/>
              <a:t>Purpose: to attract people </a:t>
            </a:r>
            <a:r>
              <a:rPr lang="en-US" dirty="0">
                <a:solidFill>
                  <a:srgbClr val="FF0000"/>
                </a:solidFill>
              </a:rPr>
              <a:t>to share personal or financial data</a:t>
            </a:r>
            <a:r>
              <a:rPr lang="en-US" dirty="0"/>
              <a:t>.</a:t>
            </a:r>
          </a:p>
          <a:p>
            <a:pPr lvl="1">
              <a:lnSpc>
                <a:spcPct val="80000"/>
              </a:lnSpc>
            </a:pPr>
            <a:r>
              <a:rPr lang="en-US" dirty="0"/>
              <a:t>Fake website looks like real website, such as a bank’s.</a:t>
            </a:r>
          </a:p>
          <a:p>
            <a:pPr>
              <a:lnSpc>
                <a:spcPct val="80000"/>
              </a:lnSpc>
            </a:pPr>
            <a:r>
              <a:rPr lang="en-US" sz="2400" b="1" dirty="0">
                <a:solidFill>
                  <a:schemeClr val="accent2">
                    <a:lumMod val="60000"/>
                    <a:lumOff val="40000"/>
                  </a:schemeClr>
                </a:solidFill>
              </a:rPr>
              <a:t>Pharming</a:t>
            </a:r>
          </a:p>
          <a:p>
            <a:pPr lvl="1"/>
            <a:r>
              <a:rPr lang="en-US" dirty="0"/>
              <a:t>Implanting malicious software on a victim’s computer that </a:t>
            </a:r>
            <a:r>
              <a:rPr lang="en-US" dirty="0">
                <a:solidFill>
                  <a:srgbClr val="FF0000"/>
                </a:solidFill>
              </a:rPr>
              <a:t>redirects the user to an impostor web page </a:t>
            </a:r>
            <a:r>
              <a:rPr lang="en-US" dirty="0"/>
              <a:t>even when the individual types the correct address into his or her browser.</a:t>
            </a:r>
          </a:p>
          <a:p>
            <a:pPr lvl="1"/>
            <a:r>
              <a:rPr lang="en-US" dirty="0"/>
              <a:t>Use websites with URLs that begin with https://</a:t>
            </a:r>
          </a:p>
          <a:p>
            <a:pPr lvl="1"/>
            <a:r>
              <a:rPr lang="en-US" dirty="0"/>
              <a:t>Some spyware removal programs can correct the corruption.</a:t>
            </a:r>
          </a:p>
          <a:p>
            <a:pPr lvl="1"/>
            <a:endParaRPr lang="en-US" dirty="0"/>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47</a:t>
            </a:fld>
            <a:endParaRPr 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6751" y="2537632"/>
            <a:ext cx="2011680" cy="1632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2F6143A3-AEB8-4016-99DF-D055C48D2298}"/>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itle 1">
            <a:extLst>
              <a:ext uri="{FF2B5EF4-FFF2-40B4-BE49-F238E27FC236}">
                <a16:creationId xmlns:a16="http://schemas.microsoft.com/office/drawing/2014/main" id="{2D0E0E0F-FC65-4386-AB96-075E977D9B8A}"/>
              </a:ext>
            </a:extLst>
          </p:cNvPr>
          <p:cNvSpPr txBox="1">
            <a:spLocks/>
          </p:cNvSpPr>
          <p:nvPr/>
        </p:nvSpPr>
        <p:spPr>
          <a:xfrm>
            <a:off x="1506071" y="373710"/>
            <a:ext cx="10588698" cy="815009"/>
          </a:xfrm>
          <a:prstGeom prst="rect">
            <a:avLst/>
          </a:prstGeom>
        </p:spPr>
        <p:txBody>
          <a:bodyPr>
            <a:normAutofit/>
          </a:bodyPr>
          <a:lstStyle>
            <a:lvl1pPr algn="l" defTabSz="914400" rtl="0" eaLnBrk="1" latinLnBrk="0" hangingPunct="1">
              <a:spcBef>
                <a:spcPct val="0"/>
              </a:spcBef>
              <a:buNone/>
              <a:defRPr lang="en-US" sz="4000" b="1" kern="1200" cap="none" spc="0" dirty="0" smtClean="0">
                <a:ln w="18415" cmpd="sng">
                  <a:noFill/>
                  <a:prstDash val="solid"/>
                </a:ln>
                <a:solidFill>
                  <a:schemeClr val="accent3">
                    <a:lumMod val="50000"/>
                  </a:schemeClr>
                </a:solidFill>
                <a:effectLst/>
                <a:latin typeface="+mj-lt"/>
                <a:ea typeface="+mj-ea"/>
                <a:cs typeface="+mj-cs"/>
              </a:defRPr>
            </a:lvl1pPr>
          </a:lstStyle>
          <a:p>
            <a:r>
              <a:rPr lang="en-US" sz="3600" dirty="0"/>
              <a:t>Spoofing, Phishing, Pharming </a:t>
            </a:r>
          </a:p>
        </p:txBody>
      </p:sp>
    </p:spTree>
    <p:extLst>
      <p:ext uri="{BB962C8B-B14F-4D97-AF65-F5344CB8AC3E}">
        <p14:creationId xmlns:p14="http://schemas.microsoft.com/office/powerpoint/2010/main" val="40774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CD0541-1882-4505-9FD4-F7E7C3AE6367}"/>
              </a:ext>
            </a:extLst>
          </p:cNvPr>
          <p:cNvSpPr>
            <a:spLocks noGrp="1"/>
          </p:cNvSpPr>
          <p:nvPr>
            <p:ph idx="1"/>
          </p:nvPr>
        </p:nvSpPr>
        <p:spPr/>
        <p:txBody>
          <a:bodyPr>
            <a:normAutofit fontScale="92500"/>
          </a:bodyPr>
          <a:lstStyle/>
          <a:p>
            <a:r>
              <a:rPr lang="en-ID" b="1" dirty="0">
                <a:solidFill>
                  <a:srgbClr val="FF0000"/>
                </a:solidFill>
              </a:rPr>
              <a:t>Cookies</a:t>
            </a:r>
            <a:r>
              <a:rPr lang="en-ID" dirty="0"/>
              <a:t> are little text files—such as your username, password, and preferences—left on your hard disk by websites you visit. The websites retrieve the data when you visit again.</a:t>
            </a:r>
          </a:p>
          <a:p>
            <a:r>
              <a:rPr lang="en-ID" b="1" dirty="0">
                <a:solidFill>
                  <a:srgbClr val="FF0000"/>
                </a:solidFill>
              </a:rPr>
              <a:t>Spyware</a:t>
            </a:r>
            <a:r>
              <a:rPr lang="en-ID" dirty="0"/>
              <a:t> is deceptive software that is surreptitiously installed on a computer via the web; once installed on your hard disk, it allows outsiders to gather confidential information without your knowledge.</a:t>
            </a:r>
          </a:p>
          <a:p>
            <a:r>
              <a:rPr lang="en-ID" dirty="0"/>
              <a:t>There are many forms of malicious software—so-called </a:t>
            </a:r>
            <a:r>
              <a:rPr lang="en-ID" b="1" dirty="0">
                <a:solidFill>
                  <a:srgbClr val="FF0000"/>
                </a:solidFill>
              </a:rPr>
              <a:t>malware</a:t>
            </a:r>
            <a:r>
              <a:rPr lang="en-ID" dirty="0"/>
              <a:t>— that can harm a computer system, a common danger being viruses.</a:t>
            </a:r>
          </a:p>
        </p:txBody>
      </p:sp>
      <p:sp>
        <p:nvSpPr>
          <p:cNvPr id="4" name="Rectangle 3">
            <a:extLst>
              <a:ext uri="{FF2B5EF4-FFF2-40B4-BE49-F238E27FC236}">
                <a16:creationId xmlns:a16="http://schemas.microsoft.com/office/drawing/2014/main" id="{D64090A3-782C-43A1-B614-5C2338FB417A}"/>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itle 1">
            <a:extLst>
              <a:ext uri="{FF2B5EF4-FFF2-40B4-BE49-F238E27FC236}">
                <a16:creationId xmlns:a16="http://schemas.microsoft.com/office/drawing/2014/main" id="{C720E597-F32F-4AA1-BF81-035523273286}"/>
              </a:ext>
            </a:extLst>
          </p:cNvPr>
          <p:cNvSpPr txBox="1">
            <a:spLocks/>
          </p:cNvSpPr>
          <p:nvPr/>
        </p:nvSpPr>
        <p:spPr>
          <a:xfrm>
            <a:off x="1506071" y="373710"/>
            <a:ext cx="10588698" cy="815009"/>
          </a:xfrm>
          <a:prstGeom prst="rect">
            <a:avLst/>
          </a:prstGeom>
        </p:spPr>
        <p:txBody>
          <a:bodyPr>
            <a:normAutofit/>
          </a:bodyPr>
          <a:lstStyle>
            <a:lvl1pPr algn="l" defTabSz="914400" rtl="0" eaLnBrk="1" latinLnBrk="0" hangingPunct="1">
              <a:spcBef>
                <a:spcPct val="0"/>
              </a:spcBef>
              <a:buNone/>
              <a:defRPr lang="en-US" sz="4000" b="1" kern="1200" cap="none" spc="0" dirty="0" smtClean="0">
                <a:ln w="18415" cmpd="sng">
                  <a:noFill/>
                  <a:prstDash val="solid"/>
                </a:ln>
                <a:solidFill>
                  <a:schemeClr val="accent3">
                    <a:lumMod val="50000"/>
                  </a:schemeClr>
                </a:solidFill>
                <a:effectLst/>
                <a:latin typeface="+mj-lt"/>
                <a:ea typeface="+mj-ea"/>
                <a:cs typeface="+mj-cs"/>
              </a:defRPr>
            </a:lvl1pPr>
          </a:lstStyle>
          <a:p>
            <a:r>
              <a:rPr lang="en-US" sz="3600" dirty="0"/>
              <a:t>Cookies, Spyware, Malware </a:t>
            </a:r>
          </a:p>
        </p:txBody>
      </p:sp>
    </p:spTree>
    <p:extLst>
      <p:ext uri="{BB962C8B-B14F-4D97-AF65-F5344CB8AC3E}">
        <p14:creationId xmlns:p14="http://schemas.microsoft.com/office/powerpoint/2010/main" val="296162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49</a:t>
            </a:fld>
            <a:endParaRPr lang="en-US" dirty="0"/>
          </a:p>
        </p:txBody>
      </p:sp>
      <p:sp>
        <p:nvSpPr>
          <p:cNvPr id="10" name="TextBox 9"/>
          <p:cNvSpPr txBox="1"/>
          <p:nvPr/>
        </p:nvSpPr>
        <p:spPr>
          <a:xfrm>
            <a:off x="6946085" y="1538086"/>
            <a:ext cx="3310855" cy="369332"/>
          </a:xfrm>
          <a:prstGeom prst="rect">
            <a:avLst/>
          </a:prstGeom>
          <a:solidFill>
            <a:schemeClr val="accent3">
              <a:lumMod val="20000"/>
              <a:lumOff val="80000"/>
            </a:schemeClr>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b="1" dirty="0"/>
              <a:t>Phishing examples</a:t>
            </a:r>
          </a:p>
        </p:txBody>
      </p:sp>
      <p:pic>
        <p:nvPicPr>
          <p:cNvPr id="327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983" b="25563"/>
          <a:stretch/>
        </p:blipFill>
        <p:spPr bwMode="auto">
          <a:xfrm>
            <a:off x="465357" y="1368633"/>
            <a:ext cx="5669280" cy="396906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23" t="8351" r="3419" b="4281"/>
          <a:stretch/>
        </p:blipFill>
        <p:spPr bwMode="auto">
          <a:xfrm>
            <a:off x="6172867" y="1033673"/>
            <a:ext cx="6035040" cy="5100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48640" y="5012003"/>
            <a:ext cx="3196424" cy="86177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600" b="1" dirty="0"/>
              <a:t>"YOUR NET ID ACCOUNT" Phishing Scam (3/31/2013)</a:t>
            </a:r>
          </a:p>
          <a:p>
            <a:endParaRPr lang="en-US" dirty="0"/>
          </a:p>
        </p:txBody>
      </p:sp>
      <p:sp>
        <p:nvSpPr>
          <p:cNvPr id="4" name="TextBox 3"/>
          <p:cNvSpPr txBox="1"/>
          <p:nvPr/>
        </p:nvSpPr>
        <p:spPr>
          <a:xfrm>
            <a:off x="6172867" y="6165922"/>
            <a:ext cx="5709037" cy="307777"/>
          </a:xfrm>
          <a:prstGeom prst="rect">
            <a:avLst/>
          </a:prstGeom>
          <a:noFill/>
        </p:spPr>
        <p:txBody>
          <a:bodyPr wrap="square" rtlCol="0">
            <a:spAutoFit/>
          </a:bodyPr>
          <a:lstStyle/>
          <a:p>
            <a:r>
              <a:rPr lang="en-US" sz="1400" i="1" dirty="0"/>
              <a:t>https://wiki.library.ucsb.edu/display/SYSPUB/Latest+Phishing+Attempts</a:t>
            </a:r>
          </a:p>
        </p:txBody>
      </p:sp>
      <p:sp>
        <p:nvSpPr>
          <p:cNvPr id="8" name="Title 1"/>
          <p:cNvSpPr txBox="1">
            <a:spLocks/>
          </p:cNvSpPr>
          <p:nvPr/>
        </p:nvSpPr>
        <p:spPr>
          <a:xfrm>
            <a:off x="1506071" y="373710"/>
            <a:ext cx="10588698" cy="815009"/>
          </a:xfrm>
          <a:prstGeom prst="rect">
            <a:avLst/>
          </a:prstGeom>
        </p:spPr>
        <p:txBody>
          <a:bodyPr>
            <a:normAutofit/>
          </a:bodyPr>
          <a:lstStyle>
            <a:lvl1pPr algn="l" defTabSz="914400" rtl="0" eaLnBrk="1" latinLnBrk="0" hangingPunct="1">
              <a:spcBef>
                <a:spcPct val="0"/>
              </a:spcBef>
              <a:buNone/>
              <a:defRPr lang="en-US" sz="4000" b="1" kern="1200" cap="none" spc="0" dirty="0" smtClean="0">
                <a:ln w="18415" cmpd="sng">
                  <a:noFill/>
                  <a:prstDash val="solid"/>
                </a:ln>
                <a:solidFill>
                  <a:schemeClr val="accent3">
                    <a:lumMod val="50000"/>
                  </a:schemeClr>
                </a:solidFill>
                <a:effectLst/>
                <a:latin typeface="+mj-lt"/>
                <a:ea typeface="+mj-ea"/>
                <a:cs typeface="+mj-cs"/>
              </a:defRPr>
            </a:lvl1pPr>
          </a:lstStyle>
          <a:p>
            <a:r>
              <a:rPr lang="en-US" sz="3600" dirty="0"/>
              <a:t>Phishing Examples </a:t>
            </a:r>
          </a:p>
        </p:txBody>
      </p:sp>
      <p:sp>
        <p:nvSpPr>
          <p:cNvPr id="9" name="Rectangle 8">
            <a:extLst>
              <a:ext uri="{FF2B5EF4-FFF2-40B4-BE49-F238E27FC236}">
                <a16:creationId xmlns:a16="http://schemas.microsoft.com/office/drawing/2014/main" id="{FCD88A77-5739-4611-9CC4-963EF8FAF939}"/>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72898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 Connecting to </a:t>
            </a:r>
            <a:br>
              <a:rPr lang="en-US" dirty="0"/>
            </a:br>
            <a:r>
              <a:rPr lang="en-US" dirty="0"/>
              <a:t>the Internet</a:t>
            </a:r>
          </a:p>
        </p:txBody>
      </p:sp>
      <p:sp>
        <p:nvSpPr>
          <p:cNvPr id="3" name="Text Placeholder 2"/>
          <p:cNvSpPr>
            <a:spLocks noGrp="1"/>
          </p:cNvSpPr>
          <p:nvPr>
            <p:ph type="body" idx="1"/>
          </p:nvPr>
        </p:nvSpPr>
        <p:spPr>
          <a:xfrm>
            <a:off x="3811423" y="4337986"/>
            <a:ext cx="5725683" cy="1310783"/>
          </a:xfrm>
        </p:spPr>
        <p:txBody>
          <a:bodyPr>
            <a:normAutofit/>
          </a:bodyPr>
          <a:lstStyle/>
          <a:p>
            <a:r>
              <a:rPr lang="en-US" dirty="0"/>
              <a:t>Narrowband, Broadband, </a:t>
            </a:r>
          </a:p>
          <a:p>
            <a:r>
              <a:rPr lang="en-US" dirty="0"/>
              <a:t>&amp; Access Providers</a:t>
            </a:r>
          </a:p>
        </p:txBody>
      </p:sp>
      <p:sp>
        <p:nvSpPr>
          <p:cNvPr id="4" name="Slide Number Placeholder 3"/>
          <p:cNvSpPr>
            <a:spLocks noGrp="1"/>
          </p:cNvSpPr>
          <p:nvPr>
            <p:ph type="sldNum" sz="quarter" idx="4"/>
          </p:nvPr>
        </p:nvSpPr>
        <p:spPr/>
        <p:txBody>
          <a:bodyPr/>
          <a:lstStyle/>
          <a:p>
            <a:fld id="{27C98126-00D4-4536-8967-EB49841E9AA8}" type="slidenum">
              <a:rPr lang="en-US" smtClean="0"/>
              <a:pPr/>
              <a:t>5</a:t>
            </a:fld>
            <a:endParaRPr lang="en-US" dirty="0"/>
          </a:p>
        </p:txBody>
      </p:sp>
      <p:pic>
        <p:nvPicPr>
          <p:cNvPr id="5" name="Picture 4">
            <a:extLst>
              <a:ext uri="{FF2B5EF4-FFF2-40B4-BE49-F238E27FC236}">
                <a16:creationId xmlns:a16="http://schemas.microsoft.com/office/drawing/2014/main" id="{31C74ACA-D05B-49DE-8EC8-490C75254A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2357" y="162877"/>
            <a:ext cx="780015" cy="780015"/>
          </a:xfrm>
          <a:prstGeom prst="rect">
            <a:avLst/>
          </a:prstGeom>
        </p:spPr>
      </p:pic>
      <p:sp>
        <p:nvSpPr>
          <p:cNvPr id="6" name="Rectangle 5">
            <a:extLst>
              <a:ext uri="{FF2B5EF4-FFF2-40B4-BE49-F238E27FC236}">
                <a16:creationId xmlns:a16="http://schemas.microsoft.com/office/drawing/2014/main" id="{74E8232C-2617-499C-B545-9AA7E25734B3}"/>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22252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C1470A6B-588B-4DE7-94FB-460C31425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894" y="813911"/>
            <a:ext cx="9676738" cy="5462066"/>
          </a:xfrm>
          <a:prstGeom prst="rect">
            <a:avLst/>
          </a:prstGeom>
        </p:spPr>
      </p:pic>
      <p:sp>
        <p:nvSpPr>
          <p:cNvPr id="3" name="Rectangle 2">
            <a:extLst>
              <a:ext uri="{FF2B5EF4-FFF2-40B4-BE49-F238E27FC236}">
                <a16:creationId xmlns:a16="http://schemas.microsoft.com/office/drawing/2014/main" id="{838BD15A-4CD8-411B-9158-CF5D9EDA77BA}"/>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87183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85B7EFD4-9D9A-438E-884E-FE06A1AAB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656" y="842838"/>
            <a:ext cx="9979126" cy="5632750"/>
          </a:xfrm>
          <a:prstGeom prst="rect">
            <a:avLst/>
          </a:prstGeom>
        </p:spPr>
      </p:pic>
      <p:sp>
        <p:nvSpPr>
          <p:cNvPr id="3" name="Rectangle 2">
            <a:extLst>
              <a:ext uri="{FF2B5EF4-FFF2-40B4-BE49-F238E27FC236}">
                <a16:creationId xmlns:a16="http://schemas.microsoft.com/office/drawing/2014/main" id="{72627144-3394-401C-898C-D1F075F0F561}"/>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40372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6C5235-ACE2-4204-A920-B2AC86518858}"/>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3">
            <a:extLst>
              <a:ext uri="{FF2B5EF4-FFF2-40B4-BE49-F238E27FC236}">
                <a16:creationId xmlns:a16="http://schemas.microsoft.com/office/drawing/2014/main" id="{2E077195-23CC-48D8-BD88-B57152B1A6DC}"/>
              </a:ext>
            </a:extLst>
          </p:cNvPr>
          <p:cNvSpPr txBox="1"/>
          <p:nvPr/>
        </p:nvSpPr>
        <p:spPr>
          <a:xfrm>
            <a:off x="1606162" y="1876508"/>
            <a:ext cx="9136049" cy="3693319"/>
          </a:xfrm>
          <a:prstGeom prst="rect">
            <a:avLst/>
          </a:prstGeom>
          <a:noFill/>
        </p:spPr>
        <p:txBody>
          <a:bodyPr wrap="square">
            <a:spAutoFit/>
          </a:bodyPr>
          <a:lstStyle/>
          <a:p>
            <a:pPr marL="285750" indent="-285750">
              <a:buFont typeface="Arial" panose="020B0604020202020204" pitchFamily="34" charset="0"/>
              <a:buChar char="•"/>
            </a:pPr>
            <a:r>
              <a:rPr lang="en-ID" dirty="0"/>
              <a:t>UU ITE No 11 </a:t>
            </a:r>
            <a:r>
              <a:rPr lang="en-ID" dirty="0" err="1"/>
              <a:t>Tahun</a:t>
            </a:r>
            <a:r>
              <a:rPr lang="en-ID" dirty="0"/>
              <a:t> 2008</a:t>
            </a:r>
          </a:p>
          <a:p>
            <a:pPr marL="285750" indent="-285750">
              <a:buFont typeface="Arial" panose="020B0604020202020204" pitchFamily="34" charset="0"/>
              <a:buChar char="•"/>
            </a:pPr>
            <a:r>
              <a:rPr lang="en-ID" dirty="0"/>
              <a:t>UU No. 19 </a:t>
            </a:r>
            <a:r>
              <a:rPr lang="en-ID" dirty="0" err="1"/>
              <a:t>Tahun</a:t>
            </a:r>
            <a:r>
              <a:rPr lang="en-ID" dirty="0"/>
              <a:t> 2016. </a:t>
            </a:r>
            <a:r>
              <a:rPr lang="en-ID" dirty="0" err="1"/>
              <a:t>Perubahan</a:t>
            </a:r>
            <a:r>
              <a:rPr lang="en-ID" dirty="0"/>
              <a:t> Atas </a:t>
            </a:r>
            <a:r>
              <a:rPr lang="en-ID" dirty="0" err="1"/>
              <a:t>Undang-Undang</a:t>
            </a:r>
            <a:r>
              <a:rPr lang="en-ID" dirty="0"/>
              <a:t> </a:t>
            </a:r>
            <a:r>
              <a:rPr lang="en-ID" dirty="0" err="1"/>
              <a:t>Nomor</a:t>
            </a:r>
            <a:r>
              <a:rPr lang="en-ID" dirty="0"/>
              <a:t> 11 </a:t>
            </a:r>
            <a:r>
              <a:rPr lang="en-ID" dirty="0" err="1"/>
              <a:t>Tahun</a:t>
            </a:r>
            <a:r>
              <a:rPr lang="en-ID" dirty="0"/>
              <a:t> 2008 </a:t>
            </a:r>
            <a:r>
              <a:rPr lang="en-ID" dirty="0" err="1"/>
              <a:t>Tentang</a:t>
            </a:r>
            <a:r>
              <a:rPr lang="en-ID" dirty="0"/>
              <a:t> </a:t>
            </a:r>
            <a:r>
              <a:rPr lang="en-ID" dirty="0" err="1"/>
              <a:t>Informasi</a:t>
            </a:r>
            <a:r>
              <a:rPr lang="en-ID" dirty="0"/>
              <a:t> Dan </a:t>
            </a:r>
            <a:r>
              <a:rPr lang="en-ID" dirty="0" err="1"/>
              <a:t>Transaksi</a:t>
            </a:r>
            <a:r>
              <a:rPr lang="en-ID" dirty="0"/>
              <a:t> </a:t>
            </a:r>
            <a:r>
              <a:rPr lang="en-ID" dirty="0" err="1"/>
              <a:t>Elektronik</a:t>
            </a:r>
            <a:endParaRPr lang="en-ID" dirty="0"/>
          </a:p>
          <a:p>
            <a:pPr marL="285750" indent="-285750">
              <a:buFont typeface="Arial" panose="020B0604020202020204" pitchFamily="34" charset="0"/>
              <a:buChar char="•"/>
            </a:pPr>
            <a:r>
              <a:rPr lang="en-ID" dirty="0"/>
              <a:t>SE-14/MK.1/2017 </a:t>
            </a:r>
            <a:r>
              <a:rPr lang="en-ID" dirty="0" err="1"/>
              <a:t>Tentang</a:t>
            </a:r>
            <a:r>
              <a:rPr lang="en-ID" dirty="0"/>
              <a:t> </a:t>
            </a:r>
            <a:r>
              <a:rPr lang="en-ID" dirty="0" err="1"/>
              <a:t>Pencegahan</a:t>
            </a:r>
            <a:r>
              <a:rPr lang="en-ID" dirty="0"/>
              <a:t> dan </a:t>
            </a:r>
            <a:r>
              <a:rPr lang="en-ID" dirty="0" err="1"/>
              <a:t>Penanganan</a:t>
            </a:r>
            <a:r>
              <a:rPr lang="en-ID" dirty="0"/>
              <a:t> </a:t>
            </a:r>
            <a:r>
              <a:rPr lang="en-ID" dirty="0" err="1"/>
              <a:t>Ancaman</a:t>
            </a:r>
            <a:r>
              <a:rPr lang="en-ID" dirty="0"/>
              <a:t> Malware </a:t>
            </a:r>
            <a:r>
              <a:rPr lang="en-ID" dirty="0" err="1"/>
              <a:t>Khususnya</a:t>
            </a:r>
            <a:r>
              <a:rPr lang="en-ID" dirty="0"/>
              <a:t> Ransomware </a:t>
            </a:r>
            <a:r>
              <a:rPr lang="en-ID" dirty="0" err="1"/>
              <a:t>Jenis</a:t>
            </a:r>
            <a:r>
              <a:rPr lang="en-ID" dirty="0"/>
              <a:t> "</a:t>
            </a:r>
            <a:r>
              <a:rPr lang="en-ID" dirty="0" err="1"/>
              <a:t>Wannacry</a:t>
            </a:r>
            <a:r>
              <a:rPr lang="en-ID" dirty="0"/>
              <a:t>"</a:t>
            </a:r>
          </a:p>
          <a:p>
            <a:pPr marL="285750" indent="-285750">
              <a:buFont typeface="Arial" panose="020B0604020202020204" pitchFamily="34" charset="0"/>
              <a:buChar char="•"/>
            </a:pPr>
            <a:r>
              <a:rPr lang="en-ID" dirty="0"/>
              <a:t>SE-26/MK.1/2017 </a:t>
            </a:r>
            <a:r>
              <a:rPr lang="en-ID" dirty="0" err="1"/>
              <a:t>Tentang</a:t>
            </a:r>
            <a:r>
              <a:rPr lang="en-ID" dirty="0"/>
              <a:t> </a:t>
            </a:r>
            <a:r>
              <a:rPr lang="en-ID" dirty="0" err="1"/>
              <a:t>Pencegahan</a:t>
            </a:r>
            <a:r>
              <a:rPr lang="en-ID" dirty="0"/>
              <a:t> </a:t>
            </a:r>
            <a:r>
              <a:rPr lang="en-ID" dirty="0" err="1"/>
              <a:t>Terhadap</a:t>
            </a:r>
            <a:r>
              <a:rPr lang="en-ID" dirty="0"/>
              <a:t> </a:t>
            </a:r>
            <a:r>
              <a:rPr lang="en-ID" dirty="0" err="1"/>
              <a:t>Ancaman</a:t>
            </a:r>
            <a:r>
              <a:rPr lang="en-ID" dirty="0"/>
              <a:t> Malware </a:t>
            </a:r>
            <a:r>
              <a:rPr lang="en-ID" dirty="0" err="1"/>
              <a:t>Jenis</a:t>
            </a:r>
            <a:r>
              <a:rPr lang="en-ID" dirty="0"/>
              <a:t> "Mamba" dan "</a:t>
            </a:r>
            <a:r>
              <a:rPr lang="en-ID" dirty="0" err="1"/>
              <a:t>Locky</a:t>
            </a:r>
            <a:r>
              <a:rPr lang="en-ID" dirty="0"/>
              <a:t>"</a:t>
            </a:r>
          </a:p>
          <a:p>
            <a:pPr marL="285750" indent="-285750">
              <a:buFont typeface="Arial" panose="020B0604020202020204" pitchFamily="34" charset="0"/>
              <a:buChar char="•"/>
            </a:pPr>
            <a:r>
              <a:rPr lang="en-ID" dirty="0"/>
              <a:t>SE-22/MK.1/2017 </a:t>
            </a:r>
            <a:r>
              <a:rPr lang="en-ID" dirty="0" err="1"/>
              <a:t>Tentang</a:t>
            </a:r>
            <a:r>
              <a:rPr lang="en-ID" dirty="0"/>
              <a:t> </a:t>
            </a:r>
            <a:r>
              <a:rPr lang="en-ID" dirty="0" err="1"/>
              <a:t>Pencegahan</a:t>
            </a:r>
            <a:r>
              <a:rPr lang="en-ID" dirty="0"/>
              <a:t> dan </a:t>
            </a:r>
            <a:r>
              <a:rPr lang="en-ID" dirty="0" err="1"/>
              <a:t>Penanganan</a:t>
            </a:r>
            <a:r>
              <a:rPr lang="en-ID" dirty="0"/>
              <a:t> </a:t>
            </a:r>
            <a:r>
              <a:rPr lang="en-ID" dirty="0" err="1"/>
              <a:t>Ancaman</a:t>
            </a:r>
            <a:r>
              <a:rPr lang="en-ID" dirty="0"/>
              <a:t> Malware </a:t>
            </a:r>
            <a:r>
              <a:rPr lang="en-ID" dirty="0" err="1"/>
              <a:t>Jenis</a:t>
            </a:r>
            <a:r>
              <a:rPr lang="en-ID" dirty="0"/>
              <a:t> "Petya"</a:t>
            </a:r>
          </a:p>
          <a:p>
            <a:pPr marL="285750" indent="-285750">
              <a:buFont typeface="Arial" panose="020B0604020202020204" pitchFamily="34" charset="0"/>
              <a:buChar char="•"/>
            </a:pPr>
            <a:r>
              <a:rPr lang="en-ID" dirty="0"/>
              <a:t>SE-33/MK.1/2014 </a:t>
            </a:r>
            <a:r>
              <a:rPr lang="en-ID" dirty="0" err="1"/>
              <a:t>Pengelolaan</a:t>
            </a:r>
            <a:r>
              <a:rPr lang="en-ID" dirty="0"/>
              <a:t> dan </a:t>
            </a:r>
            <a:r>
              <a:rPr lang="en-ID" dirty="0" err="1"/>
              <a:t>Penggunaan</a:t>
            </a:r>
            <a:r>
              <a:rPr lang="en-ID" dirty="0"/>
              <a:t> Surat </a:t>
            </a:r>
            <a:r>
              <a:rPr lang="en-ID" dirty="0" err="1"/>
              <a:t>Elektronik</a:t>
            </a:r>
            <a:r>
              <a:rPr lang="en-ID" dirty="0"/>
              <a:t> </a:t>
            </a:r>
            <a:r>
              <a:rPr lang="en-ID" dirty="0" err="1"/>
              <a:t>Resmi</a:t>
            </a:r>
            <a:r>
              <a:rPr lang="en-ID" dirty="0"/>
              <a:t> di </a:t>
            </a:r>
            <a:r>
              <a:rPr lang="en-ID" dirty="0" err="1"/>
              <a:t>Lingkungan</a:t>
            </a:r>
            <a:r>
              <a:rPr lang="en-ID" dirty="0"/>
              <a:t> Kementerian </a:t>
            </a:r>
            <a:r>
              <a:rPr lang="en-ID" dirty="0" err="1"/>
              <a:t>Keuangan</a:t>
            </a:r>
            <a:endParaRPr lang="en-ID" dirty="0"/>
          </a:p>
          <a:p>
            <a:pPr marL="285750" indent="-285750">
              <a:buFont typeface="Arial" panose="020B0604020202020204" pitchFamily="34" charset="0"/>
              <a:buChar char="•"/>
            </a:pPr>
            <a:r>
              <a:rPr lang="en-ID" dirty="0"/>
              <a:t>KMK-552/KMK.01/2018 </a:t>
            </a:r>
            <a:r>
              <a:rPr lang="en-ID" dirty="0" err="1"/>
              <a:t>Tentang</a:t>
            </a:r>
            <a:r>
              <a:rPr lang="en-ID" dirty="0"/>
              <a:t> </a:t>
            </a:r>
            <a:r>
              <a:rPr lang="en-ID" dirty="0" err="1"/>
              <a:t>Penggunaan</a:t>
            </a:r>
            <a:r>
              <a:rPr lang="en-ID" dirty="0"/>
              <a:t> </a:t>
            </a:r>
            <a:r>
              <a:rPr lang="en-ID" dirty="0" err="1"/>
              <a:t>Akun</a:t>
            </a:r>
            <a:r>
              <a:rPr lang="en-ID" dirty="0"/>
              <a:t> dan Kata Sandi, Surat </a:t>
            </a:r>
            <a:r>
              <a:rPr lang="en-ID" dirty="0" err="1"/>
              <a:t>Elektronik</a:t>
            </a:r>
            <a:r>
              <a:rPr lang="en-ID" dirty="0"/>
              <a:t>, Intranet dan Internet di </a:t>
            </a:r>
            <a:r>
              <a:rPr lang="en-ID" dirty="0" err="1"/>
              <a:t>Lingkungan</a:t>
            </a:r>
            <a:r>
              <a:rPr lang="en-ID" dirty="0"/>
              <a:t> Kementerian </a:t>
            </a:r>
            <a:r>
              <a:rPr lang="en-ID" dirty="0" err="1"/>
              <a:t>Keuangan</a:t>
            </a:r>
            <a:endParaRPr lang="en-ID" dirty="0"/>
          </a:p>
        </p:txBody>
      </p:sp>
      <p:sp>
        <p:nvSpPr>
          <p:cNvPr id="5" name="Title 1">
            <a:extLst>
              <a:ext uri="{FF2B5EF4-FFF2-40B4-BE49-F238E27FC236}">
                <a16:creationId xmlns:a16="http://schemas.microsoft.com/office/drawing/2014/main" id="{327E4A0A-F63A-40C0-80F0-32B9BEA0B789}"/>
              </a:ext>
            </a:extLst>
          </p:cNvPr>
          <p:cNvSpPr txBox="1">
            <a:spLocks/>
          </p:cNvSpPr>
          <p:nvPr/>
        </p:nvSpPr>
        <p:spPr>
          <a:xfrm>
            <a:off x="1506071" y="373710"/>
            <a:ext cx="10588698" cy="815009"/>
          </a:xfrm>
          <a:prstGeom prst="rect">
            <a:avLst/>
          </a:prstGeom>
        </p:spPr>
        <p:txBody>
          <a:bodyPr>
            <a:normAutofit/>
          </a:bodyPr>
          <a:lstStyle>
            <a:lvl1pPr algn="l" defTabSz="914400" rtl="0" eaLnBrk="1" latinLnBrk="0" hangingPunct="1">
              <a:spcBef>
                <a:spcPct val="0"/>
              </a:spcBef>
              <a:buNone/>
              <a:defRPr lang="en-US" sz="4000" b="1" kern="1200" cap="none" spc="0" dirty="0" smtClean="0">
                <a:ln w="18415" cmpd="sng">
                  <a:noFill/>
                  <a:prstDash val="solid"/>
                </a:ln>
                <a:solidFill>
                  <a:schemeClr val="accent3">
                    <a:lumMod val="50000"/>
                  </a:schemeClr>
                </a:solidFill>
                <a:effectLst/>
                <a:latin typeface="+mj-lt"/>
                <a:ea typeface="+mj-ea"/>
                <a:cs typeface="+mj-cs"/>
              </a:defRPr>
            </a:lvl1pPr>
          </a:lstStyle>
          <a:p>
            <a:r>
              <a:rPr lang="en-US" sz="3600" dirty="0" err="1"/>
              <a:t>Peraturan</a:t>
            </a:r>
            <a:r>
              <a:rPr lang="en-US" sz="3600" dirty="0"/>
              <a:t> </a:t>
            </a:r>
            <a:r>
              <a:rPr lang="en-US" sz="3600" dirty="0" err="1"/>
              <a:t>pendukung</a:t>
            </a:r>
            <a:endParaRPr lang="en-US" sz="3600" dirty="0"/>
          </a:p>
        </p:txBody>
      </p:sp>
    </p:spTree>
    <p:extLst>
      <p:ext uri="{BB962C8B-B14F-4D97-AF65-F5344CB8AC3E}">
        <p14:creationId xmlns:p14="http://schemas.microsoft.com/office/powerpoint/2010/main" val="397022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6614" y="1817225"/>
            <a:ext cx="9915785" cy="4308938"/>
          </a:xfrm>
        </p:spPr>
        <p:txBody>
          <a:bodyPr>
            <a:normAutofit/>
          </a:bodyPr>
          <a:lstStyle/>
          <a:p>
            <a:pPr marL="0" indent="0">
              <a:buNone/>
            </a:pPr>
            <a:r>
              <a:rPr lang="en-US" sz="2400" b="1" i="1" dirty="0">
                <a:solidFill>
                  <a:schemeClr val="accent3">
                    <a:lumMod val="75000"/>
                  </a:schemeClr>
                </a:solidFill>
              </a:rPr>
              <a:t>However you connect to the Internet, the bandwidth will determine the speed of your connection.</a:t>
            </a:r>
          </a:p>
          <a:p>
            <a:pPr marL="0" indent="0">
              <a:buNone/>
            </a:pPr>
            <a:endParaRPr lang="en-US" sz="2400" b="1" i="1" dirty="0">
              <a:solidFill>
                <a:schemeClr val="accent3">
                  <a:lumMod val="75000"/>
                </a:schemeClr>
              </a:solidFill>
            </a:endParaRPr>
          </a:p>
          <a:p>
            <a:pPr>
              <a:lnSpc>
                <a:spcPct val="90000"/>
              </a:lnSpc>
              <a:spcBef>
                <a:spcPts val="600"/>
              </a:spcBef>
              <a:defRPr/>
            </a:pPr>
            <a:r>
              <a:rPr lang="en-US" b="1" i="1" dirty="0">
                <a:solidFill>
                  <a:schemeClr val="accent2">
                    <a:lumMod val="60000"/>
                    <a:lumOff val="40000"/>
                  </a:schemeClr>
                </a:solidFill>
              </a:rPr>
              <a:t>Bandwidth</a:t>
            </a:r>
            <a:r>
              <a:rPr lang="ar-SA" b="1" i="1" dirty="0">
                <a:solidFill>
                  <a:schemeClr val="accent2">
                    <a:lumMod val="60000"/>
                    <a:lumOff val="40000"/>
                  </a:schemeClr>
                </a:solidFill>
              </a:rPr>
              <a:t> </a:t>
            </a:r>
            <a:r>
              <a:rPr lang="en-US" b="1" i="1" dirty="0">
                <a:solidFill>
                  <a:schemeClr val="accent2">
                    <a:lumMod val="75000"/>
                  </a:schemeClr>
                </a:solidFill>
              </a:rPr>
              <a:t>:</a:t>
            </a:r>
            <a:r>
              <a:rPr lang="en-US" b="1" dirty="0">
                <a:solidFill>
                  <a:schemeClr val="accent2">
                    <a:lumMod val="75000"/>
                  </a:schemeClr>
                </a:solidFill>
              </a:rPr>
              <a:t> </a:t>
            </a:r>
            <a:r>
              <a:rPr lang="en-US" dirty="0"/>
              <a:t>Expresses how much data can be sent through a communications channel in a given amount of time.</a:t>
            </a:r>
          </a:p>
          <a:p>
            <a:pPr>
              <a:lnSpc>
                <a:spcPct val="90000"/>
              </a:lnSpc>
              <a:spcBef>
                <a:spcPts val="1200"/>
              </a:spcBef>
              <a:defRPr/>
            </a:pPr>
            <a:r>
              <a:rPr lang="en-US" b="1" i="1" dirty="0">
                <a:solidFill>
                  <a:schemeClr val="accent2">
                    <a:lumMod val="60000"/>
                    <a:lumOff val="40000"/>
                  </a:schemeClr>
                </a:solidFill>
              </a:rPr>
              <a:t>Baseband:</a:t>
            </a:r>
            <a:r>
              <a:rPr lang="en-US" i="1" dirty="0"/>
              <a:t> </a:t>
            </a:r>
            <a:r>
              <a:rPr lang="en-US" dirty="0"/>
              <a:t>Slow type of connection that allows                      only one signal to be transmitted at a time.</a:t>
            </a:r>
          </a:p>
          <a:p>
            <a:pPr>
              <a:lnSpc>
                <a:spcPct val="90000"/>
              </a:lnSpc>
              <a:spcBef>
                <a:spcPts val="1200"/>
              </a:spcBef>
              <a:defRPr/>
            </a:pPr>
            <a:r>
              <a:rPr lang="en-US" b="1" i="1" dirty="0">
                <a:solidFill>
                  <a:schemeClr val="accent2">
                    <a:lumMod val="60000"/>
                    <a:lumOff val="40000"/>
                  </a:schemeClr>
                </a:solidFill>
              </a:rPr>
              <a:t>Broadband:</a:t>
            </a:r>
            <a:r>
              <a:rPr lang="en-US" b="1" i="1" dirty="0">
                <a:solidFill>
                  <a:schemeClr val="accent2">
                    <a:lumMod val="75000"/>
                  </a:schemeClr>
                </a:solidFill>
              </a:rPr>
              <a:t> </a:t>
            </a:r>
            <a:r>
              <a:rPr lang="en-US" dirty="0"/>
              <a:t>High-speed connections.</a:t>
            </a:r>
          </a:p>
        </p:txBody>
      </p:sp>
      <p:sp>
        <p:nvSpPr>
          <p:cNvPr id="4" name="Slide Number Placeholder 3"/>
          <p:cNvSpPr>
            <a:spLocks noGrp="1"/>
          </p:cNvSpPr>
          <p:nvPr>
            <p:ph type="sldNum" sz="quarter" idx="4"/>
          </p:nvPr>
        </p:nvSpPr>
        <p:spPr/>
        <p:txBody>
          <a:bodyPr/>
          <a:lstStyle/>
          <a:p>
            <a:fld id="{27C98126-00D4-4536-8967-EB49841E9AA8}" type="slidenum">
              <a:rPr lang="en-US" smtClean="0"/>
              <a:pPr/>
              <a:t>6</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3120" y="4096496"/>
            <a:ext cx="2468880" cy="164921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B5FF6349-AF9D-4591-B1CC-80045969D3F9}"/>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75695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0688" y="1817225"/>
            <a:ext cx="9971713" cy="4308938"/>
          </a:xfrm>
        </p:spPr>
        <p:txBody>
          <a:bodyPr/>
          <a:lstStyle/>
          <a:p>
            <a:r>
              <a:rPr lang="en-US" dirty="0"/>
              <a:t>Physical connection to Internet—wired or wireless?</a:t>
            </a:r>
          </a:p>
          <a:p>
            <a:pPr marL="685800" lvl="2" indent="-342900">
              <a:buSzPct val="85000"/>
            </a:pPr>
            <a:r>
              <a:rPr lang="en-US" sz="2400" dirty="0"/>
              <a:t>Telephone [dial-up] modem</a:t>
            </a:r>
          </a:p>
          <a:p>
            <a:pPr marL="685800" lvl="2" indent="-342900">
              <a:buSzPct val="85000"/>
            </a:pPr>
            <a:r>
              <a:rPr lang="en-US" sz="2400" dirty="0"/>
              <a:t>High-speed phone line—DSL, T1/T3</a:t>
            </a:r>
          </a:p>
          <a:p>
            <a:pPr marL="685800" lvl="2" indent="-342900">
              <a:buSzPct val="85000"/>
            </a:pPr>
            <a:r>
              <a:rPr lang="en-US" sz="2400" dirty="0"/>
              <a:t>Cable modem</a:t>
            </a:r>
          </a:p>
          <a:p>
            <a:pPr marL="685800" lvl="2" indent="-342900">
              <a:buSzPct val="85000"/>
            </a:pPr>
            <a:r>
              <a:rPr lang="en-US" sz="2400" dirty="0"/>
              <a:t>Wireless—satellite and other through-the-air links (</a:t>
            </a:r>
            <a:r>
              <a:rPr lang="en-ID" sz="2000" dirty="0"/>
              <a:t>Wi-Fi, 3G, &amp; 4G)</a:t>
            </a:r>
          </a:p>
          <a:p>
            <a:pPr marL="685800" lvl="2" indent="-342900">
              <a:buSzPct val="85000"/>
            </a:pPr>
            <a:r>
              <a:rPr lang="en-US" sz="2400" dirty="0"/>
              <a:t>Internet Access Providers</a:t>
            </a:r>
          </a:p>
        </p:txBody>
      </p:sp>
      <p:sp>
        <p:nvSpPr>
          <p:cNvPr id="4" name="Slide Number Placeholder 3"/>
          <p:cNvSpPr>
            <a:spLocks noGrp="1"/>
          </p:cNvSpPr>
          <p:nvPr>
            <p:ph type="sldNum" sz="quarter" idx="4"/>
          </p:nvPr>
        </p:nvSpPr>
        <p:spPr/>
        <p:txBody>
          <a:bodyPr/>
          <a:lstStyle/>
          <a:p>
            <a:fld id="{27C98126-00D4-4536-8967-EB49841E9AA8}" type="slidenum">
              <a:rPr lang="en-US" smtClean="0"/>
              <a:pPr/>
              <a:t>7</a:t>
            </a:fld>
            <a:endParaRPr lang="en-US" dirty="0"/>
          </a:p>
        </p:txBody>
      </p:sp>
      <p:pic>
        <p:nvPicPr>
          <p:cNvPr id="5" name="Picture 7" descr="C:\Users\user\AppData\Local\Microsoft\Windows\Temporary Internet Files\Content.IE5\14NT4GSZ\MP900423067[1].jpg"/>
          <p:cNvPicPr>
            <a:picLocks noChangeAspect="1" noChangeArrowheads="1"/>
          </p:cNvPicPr>
          <p:nvPr/>
        </p:nvPicPr>
        <p:blipFill>
          <a:blip r:embed="rId2">
            <a:extLst>
              <a:ext uri="{28A0092B-C50C-407E-A947-70E740481C1C}">
                <a14:useLocalDpi xmlns:a14="http://schemas.microsoft.com/office/drawing/2010/main" val="0"/>
              </a:ext>
            </a:extLst>
          </a:blip>
          <a:srcRect b="22839"/>
          <a:stretch>
            <a:fillRect/>
          </a:stretch>
        </p:blipFill>
        <p:spPr bwMode="auto">
          <a:xfrm>
            <a:off x="8314372" y="646681"/>
            <a:ext cx="1860551" cy="1057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7" name="Picture 6" descr="C:\Users\user\AppData\Local\Microsoft\Windows\Temporary Internet Files\Content.IE5\14NT4GSZ\MP900390571[1].jpg"/>
          <p:cNvPicPr>
            <a:picLocks noChangeAspect="1" noChangeArrowheads="1"/>
          </p:cNvPicPr>
          <p:nvPr/>
        </p:nvPicPr>
        <p:blipFill>
          <a:blip r:embed="rId3">
            <a:extLst>
              <a:ext uri="{28A0092B-C50C-407E-A947-70E740481C1C}">
                <a14:useLocalDpi xmlns:a14="http://schemas.microsoft.com/office/drawing/2010/main" val="0"/>
              </a:ext>
            </a:extLst>
          </a:blip>
          <a:srcRect t="26161"/>
          <a:stretch>
            <a:fillRect/>
          </a:stretch>
        </p:blipFill>
        <p:spPr bwMode="auto">
          <a:xfrm rot="960000">
            <a:off x="716396" y="4655415"/>
            <a:ext cx="1788583" cy="70643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C:\Users\user\AppData\Local\Microsoft\Windows\Temporary Internet Files\Content.IE5\NJ54PAKZ\MP900390569[1].jpg"/>
          <p:cNvPicPr>
            <a:picLocks noChangeAspect="1" noChangeArrowheads="1"/>
          </p:cNvPicPr>
          <p:nvPr/>
        </p:nvPicPr>
        <p:blipFill>
          <a:blip r:embed="rId4">
            <a:extLst>
              <a:ext uri="{28A0092B-C50C-407E-A947-70E740481C1C}">
                <a14:useLocalDpi xmlns:a14="http://schemas.microsoft.com/office/drawing/2010/main" val="0"/>
              </a:ext>
            </a:extLst>
          </a:blip>
          <a:srcRect t="6870" b="8115"/>
          <a:stretch>
            <a:fillRect/>
          </a:stretch>
        </p:blipFill>
        <p:spPr bwMode="auto">
          <a:xfrm>
            <a:off x="2119274" y="5379586"/>
            <a:ext cx="1879600" cy="855662"/>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9D4ECD51-46DB-401A-84BB-F813E2F2336C}"/>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94789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4243" y="1817225"/>
            <a:ext cx="9938156" cy="4541630"/>
          </a:xfrm>
        </p:spPr>
        <p:txBody>
          <a:bodyPr>
            <a:normAutofit/>
          </a:bodyPr>
          <a:lstStyle/>
          <a:p>
            <a:pPr>
              <a:defRPr/>
            </a:pPr>
            <a:r>
              <a:rPr lang="en-US" b="1" dirty="0"/>
              <a:t>Data Transmission Speeds</a:t>
            </a:r>
          </a:p>
          <a:p>
            <a:pPr lvl="1">
              <a:defRPr/>
            </a:pPr>
            <a:r>
              <a:rPr lang="en-US" dirty="0"/>
              <a:t>Originally measured </a:t>
            </a:r>
            <a:r>
              <a:rPr lang="en-US" dirty="0">
                <a:solidFill>
                  <a:schemeClr val="accent2">
                    <a:lumMod val="60000"/>
                    <a:lumOff val="40000"/>
                  </a:schemeClr>
                </a:solidFill>
              </a:rPr>
              <a:t>in </a:t>
            </a:r>
            <a:r>
              <a:rPr lang="en-US" b="1" dirty="0">
                <a:solidFill>
                  <a:schemeClr val="accent2">
                    <a:lumMod val="60000"/>
                    <a:lumOff val="40000"/>
                  </a:schemeClr>
                </a:solidFill>
              </a:rPr>
              <a:t>bits per second </a:t>
            </a:r>
            <a:r>
              <a:rPr lang="en-US" dirty="0">
                <a:solidFill>
                  <a:schemeClr val="accent2">
                    <a:lumMod val="60000"/>
                    <a:lumOff val="40000"/>
                  </a:schemeClr>
                </a:solidFill>
              </a:rPr>
              <a:t>(</a:t>
            </a:r>
            <a:r>
              <a:rPr lang="en-US" b="1" dirty="0">
                <a:solidFill>
                  <a:schemeClr val="accent2">
                    <a:lumMod val="60000"/>
                    <a:lumOff val="40000"/>
                  </a:schemeClr>
                </a:solidFill>
              </a:rPr>
              <a:t>bps</a:t>
            </a:r>
            <a:r>
              <a:rPr lang="en-US" dirty="0"/>
              <a:t>) </a:t>
            </a:r>
          </a:p>
          <a:p>
            <a:pPr lvl="1">
              <a:defRPr/>
            </a:pPr>
            <a:r>
              <a:rPr lang="en-US" dirty="0"/>
              <a:t>8 bits are needed to send one character, such as </a:t>
            </a:r>
            <a:r>
              <a:rPr lang="en-US" b="1" dirty="0"/>
              <a:t>A</a:t>
            </a:r>
            <a:r>
              <a:rPr lang="en-US" dirty="0"/>
              <a:t> or </a:t>
            </a:r>
            <a:r>
              <a:rPr lang="en-US" b="1" dirty="0"/>
              <a:t>a</a:t>
            </a:r>
            <a:endParaRPr lang="en-US" dirty="0"/>
          </a:p>
          <a:p>
            <a:pPr lvl="1">
              <a:defRPr/>
            </a:pPr>
            <a:r>
              <a:rPr lang="en-US" b="1" dirty="0">
                <a:solidFill>
                  <a:schemeClr val="accent2">
                    <a:lumMod val="60000"/>
                    <a:lumOff val="40000"/>
                  </a:schemeClr>
                </a:solidFill>
              </a:rPr>
              <a:t>Kbp</a:t>
            </a:r>
            <a:r>
              <a:rPr lang="en-US" b="1" dirty="0">
                <a:solidFill>
                  <a:schemeClr val="accent2">
                    <a:lumMod val="75000"/>
                  </a:schemeClr>
                </a:solidFill>
              </a:rPr>
              <a:t>s</a:t>
            </a:r>
            <a:r>
              <a:rPr lang="en-US" dirty="0"/>
              <a:t> connections send 1 thousand bits per second</a:t>
            </a:r>
          </a:p>
          <a:p>
            <a:pPr lvl="1">
              <a:defRPr/>
            </a:pPr>
            <a:r>
              <a:rPr lang="en-US" b="1" dirty="0">
                <a:solidFill>
                  <a:schemeClr val="accent2">
                    <a:lumMod val="60000"/>
                    <a:lumOff val="40000"/>
                  </a:schemeClr>
                </a:solidFill>
              </a:rPr>
              <a:t>Mbp</a:t>
            </a:r>
            <a:r>
              <a:rPr lang="en-US" dirty="0">
                <a:solidFill>
                  <a:schemeClr val="accent2">
                    <a:lumMod val="60000"/>
                    <a:lumOff val="40000"/>
                  </a:schemeClr>
                </a:solidFill>
              </a:rPr>
              <a:t>s</a:t>
            </a:r>
            <a:r>
              <a:rPr lang="en-US" dirty="0"/>
              <a:t> connections send 1 million bits per second</a:t>
            </a:r>
          </a:p>
          <a:p>
            <a:pPr lvl="1">
              <a:defRPr/>
            </a:pPr>
            <a:r>
              <a:rPr lang="en-US" b="1" dirty="0">
                <a:solidFill>
                  <a:schemeClr val="accent2">
                    <a:lumMod val="75000"/>
                  </a:schemeClr>
                </a:solidFill>
              </a:rPr>
              <a:t>Gbps</a:t>
            </a:r>
            <a:r>
              <a:rPr lang="en-US" dirty="0"/>
              <a:t> connections send 1 billion bits per second</a:t>
            </a:r>
          </a:p>
          <a:p>
            <a:pPr marL="57150" lvl="1" indent="-342900">
              <a:spcBef>
                <a:spcPts val="1200"/>
              </a:spcBef>
              <a:defRPr/>
            </a:pPr>
            <a:r>
              <a:rPr lang="en-US" sz="2800" b="1" dirty="0"/>
              <a:t>Uploading &amp; Downloading</a:t>
            </a:r>
          </a:p>
          <a:p>
            <a:pPr marL="457200" lvl="2" indent="-342900">
              <a:defRPr/>
            </a:pPr>
            <a:r>
              <a:rPr lang="en-US" sz="2400" b="1" dirty="0">
                <a:solidFill>
                  <a:schemeClr val="accent2">
                    <a:lumMod val="60000"/>
                    <a:lumOff val="40000"/>
                  </a:schemeClr>
                </a:solidFill>
              </a:rPr>
              <a:t>Upload</a:t>
            </a:r>
            <a:r>
              <a:rPr lang="en-US" sz="2400" dirty="0"/>
              <a:t>—transmit data from local to remote computer</a:t>
            </a:r>
          </a:p>
          <a:p>
            <a:pPr marL="457200" lvl="2" indent="-342900">
              <a:defRPr/>
            </a:pPr>
            <a:r>
              <a:rPr lang="en-US" sz="2400" b="1" dirty="0">
                <a:solidFill>
                  <a:schemeClr val="accent2">
                    <a:lumMod val="60000"/>
                    <a:lumOff val="40000"/>
                  </a:schemeClr>
                </a:solidFill>
              </a:rPr>
              <a:t>Download</a:t>
            </a:r>
            <a:r>
              <a:rPr lang="en-US" sz="2400" dirty="0"/>
              <a:t>—transmit data from remote to local computer</a:t>
            </a:r>
          </a:p>
        </p:txBody>
      </p:sp>
      <p:sp>
        <p:nvSpPr>
          <p:cNvPr id="4" name="Slide Number Placeholder 3"/>
          <p:cNvSpPr>
            <a:spLocks noGrp="1"/>
          </p:cNvSpPr>
          <p:nvPr>
            <p:ph type="sldNum" sz="quarter" idx="4"/>
          </p:nvPr>
        </p:nvSpPr>
        <p:spPr/>
        <p:txBody>
          <a:bodyPr/>
          <a:lstStyle/>
          <a:p>
            <a:fld id="{27C98126-00D4-4536-8967-EB49841E9AA8}" type="slidenum">
              <a:rPr lang="en-US" smtClean="0"/>
              <a:pPr/>
              <a:t>8</a:t>
            </a:fld>
            <a:endParaRPr lang="en-US" dirty="0"/>
          </a:p>
        </p:txBody>
      </p:sp>
      <p:pic>
        <p:nvPicPr>
          <p:cNvPr id="5" name="Picture 6" descr="C:\Users\user\AppData\Local\Microsoft\Windows\Temporary Internet Files\Content.IE5\XGDJ0PHB\MC90034999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5952" y="795338"/>
            <a:ext cx="1085849" cy="137160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C:\Users\user\AppData\Local\Microsoft\Windows\Temporary Internet Files\Content.IE5\14NT4GSZ\MM900056578[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rot="1020000">
            <a:off x="10380757" y="2478070"/>
            <a:ext cx="1570159" cy="73152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8D87464-555E-4FC2-A742-F7456A77908A}"/>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14171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5428" y="1817225"/>
            <a:ext cx="9926971" cy="4308938"/>
          </a:xfrm>
        </p:spPr>
        <p:txBody>
          <a:bodyPr/>
          <a:lstStyle/>
          <a:p>
            <a:r>
              <a:rPr lang="en-US" b="1" dirty="0"/>
              <a:t>Narrowband</a:t>
            </a:r>
            <a:r>
              <a:rPr lang="en-US" dirty="0"/>
              <a:t> (Dial-Up Modem): Low speed but inexpensive</a:t>
            </a:r>
          </a:p>
          <a:p>
            <a:pPr lvl="1"/>
            <a:r>
              <a:rPr lang="en-US" dirty="0"/>
              <a:t>Telephone line = narrowband, or low bandwidth, low speed</a:t>
            </a:r>
          </a:p>
          <a:p>
            <a:pPr lvl="1"/>
            <a:r>
              <a:rPr lang="en-US" b="1" dirty="0">
                <a:solidFill>
                  <a:schemeClr val="accent2">
                    <a:lumMod val="60000"/>
                    <a:lumOff val="40000"/>
                  </a:schemeClr>
                </a:solidFill>
              </a:rPr>
              <a:t>Dial-up connection</a:t>
            </a:r>
            <a:r>
              <a:rPr lang="en-US" dirty="0"/>
              <a:t>—use of telephone modem to connect to Internet (used mostly in rural areas on </a:t>
            </a:r>
            <a:r>
              <a:rPr lang="en-US" b="1" dirty="0">
                <a:solidFill>
                  <a:schemeClr val="accent2">
                    <a:lumMod val="60000"/>
                    <a:lumOff val="40000"/>
                  </a:schemeClr>
                </a:solidFill>
              </a:rPr>
              <a:t>POTS,</a:t>
            </a:r>
            <a:r>
              <a:rPr lang="en-US" dirty="0"/>
              <a:t> or plain old telephone system)</a:t>
            </a:r>
          </a:p>
          <a:p>
            <a:r>
              <a:rPr lang="en-US" b="1" dirty="0"/>
              <a:t>Telephone Modems</a:t>
            </a:r>
          </a:p>
          <a:p>
            <a:pPr lvl="1"/>
            <a:r>
              <a:rPr lang="en-US" dirty="0"/>
              <a:t>Can be either internal or external</a:t>
            </a:r>
          </a:p>
          <a:p>
            <a:pPr lvl="1"/>
            <a:r>
              <a:rPr lang="en-US" dirty="0"/>
              <a:t>Maximum speed of 56 Kbps</a:t>
            </a:r>
          </a:p>
          <a:p>
            <a:pPr lvl="1"/>
            <a:r>
              <a:rPr lang="en-US" dirty="0"/>
              <a:t>Most ISPs offer local access numbers</a:t>
            </a:r>
          </a:p>
        </p:txBody>
      </p:sp>
      <p:sp>
        <p:nvSpPr>
          <p:cNvPr id="4" name="Slide Number Placeholder 3"/>
          <p:cNvSpPr>
            <a:spLocks noGrp="1"/>
          </p:cNvSpPr>
          <p:nvPr>
            <p:ph type="sldNum" sz="quarter" idx="4"/>
          </p:nvPr>
        </p:nvSpPr>
        <p:spPr/>
        <p:txBody>
          <a:bodyPr/>
          <a:lstStyle/>
          <a:p>
            <a:fld id="{27C98126-00D4-4536-8967-EB49841E9AA8}" type="slidenum">
              <a:rPr lang="en-US" smtClean="0"/>
              <a:pPr/>
              <a:t>9</a:t>
            </a:fld>
            <a:endParaRPr lang="en-US" dirty="0"/>
          </a:p>
        </p:txBody>
      </p:sp>
      <p:pic>
        <p:nvPicPr>
          <p:cNvPr id="5" name="Picture 8" descr="C:\Users\user\AppData\Local\Microsoft\Windows\Temporary Internet Files\Content.IE5\C79X6YT8\MP90040892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7417" y="3570136"/>
            <a:ext cx="2806278" cy="2514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C:\Users\user\AppData\Local\Microsoft\Windows\Temporary Internet Files\Content.IE5\C79X6YT8\MC90029018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9609" y="5295652"/>
            <a:ext cx="1538415" cy="128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B958E5F-C790-417C-8862-41BC716B3169}"/>
              </a:ext>
            </a:extLst>
          </p:cNvPr>
          <p:cNvSpPr/>
          <p:nvPr/>
        </p:nvSpPr>
        <p:spPr>
          <a:xfrm>
            <a:off x="0" y="6577417"/>
            <a:ext cx="12192000" cy="292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19247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IntroInfoTech">
      <a:dk1>
        <a:sysClr val="windowText" lastClr="000000"/>
      </a:dk1>
      <a:lt1>
        <a:sysClr val="window" lastClr="FFFFFF"/>
      </a:lt1>
      <a:dk2>
        <a:srgbClr val="44546A"/>
      </a:dk2>
      <a:lt2>
        <a:srgbClr val="E7E6E6"/>
      </a:lt2>
      <a:accent1>
        <a:srgbClr val="BCC578"/>
      </a:accent1>
      <a:accent2>
        <a:srgbClr val="BC3C19"/>
      </a:accent2>
      <a:accent3>
        <a:srgbClr val="247793"/>
      </a:accent3>
      <a:accent4>
        <a:srgbClr val="FFF9AE"/>
      </a:accent4>
      <a:accent5>
        <a:srgbClr val="A6D8C0"/>
      </a:accent5>
      <a:accent6>
        <a:srgbClr val="CD8B56"/>
      </a:accent6>
      <a:hlink>
        <a:srgbClr val="0563C1"/>
      </a:hlink>
      <a:folHlink>
        <a:srgbClr val="91314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8610</TotalTime>
  <Words>3198</Words>
  <Application>Microsoft Office PowerPoint</Application>
  <PresentationFormat>Widescreen</PresentationFormat>
  <Paragraphs>361</Paragraphs>
  <Slides>52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Franklin Gothic Book</vt:lpstr>
      <vt:lpstr>Franklin Gothic Medium</vt:lpstr>
      <vt:lpstr>Wingdings</vt:lpstr>
      <vt:lpstr>1_Office Theme</vt:lpstr>
      <vt:lpstr>The Internet &amp; the World Wide Web: Exploring Cyberspace</vt:lpstr>
      <vt:lpstr>Chapter 2 Topics</vt:lpstr>
      <vt:lpstr>PowerPoint Presentation</vt:lpstr>
      <vt:lpstr>PowerPoint Presentation</vt:lpstr>
      <vt:lpstr>2.1 Connecting to  the Internet</vt:lpstr>
      <vt:lpstr>PowerPoint Presentation</vt:lpstr>
      <vt:lpstr>PowerPoint Presentation</vt:lpstr>
      <vt:lpstr>PowerPoint Presentation</vt:lpstr>
      <vt:lpstr>PowerPoint Presentation</vt:lpstr>
      <vt:lpstr>Telephone (Dial-Up) Modem</vt:lpstr>
      <vt:lpstr>High-Speed Lines</vt:lpstr>
      <vt:lpstr>High-Speed Lines</vt:lpstr>
      <vt:lpstr>Basic DSL/Cable-PC system</vt:lpstr>
      <vt:lpstr>Satellite Wireless Connections</vt:lpstr>
      <vt:lpstr>Other Wireless: Wi-Fi, 3G, &amp; 4G</vt:lpstr>
      <vt:lpstr>Internet Access Providers (ISPs)</vt:lpstr>
      <vt:lpstr>2.2 How Does The Internet Work</vt:lpstr>
      <vt:lpstr>Internet Connections: POPs, IXPs, Backbone, &amp; Internet2 </vt:lpstr>
      <vt:lpstr>Who Runs the Internet?</vt:lpstr>
      <vt:lpstr>IP ADDRESS</vt:lpstr>
      <vt:lpstr>2.3 The World Wide Web</vt:lpstr>
      <vt:lpstr>The Face of the Web: Browsers, Websites,                  &amp; Web Pages</vt:lpstr>
      <vt:lpstr>PowerPoint Presentation</vt:lpstr>
      <vt:lpstr>PowerPoint Presentation</vt:lpstr>
      <vt:lpstr>PowerPoint Presentation</vt:lpstr>
      <vt:lpstr>PowerPoint Presentation</vt:lpstr>
      <vt:lpstr>Search Services &amp; Search Engines</vt:lpstr>
      <vt:lpstr>Four Web Search Tools</vt:lpstr>
      <vt:lpstr>PowerPoint Presentation</vt:lpstr>
      <vt:lpstr>Smart Searching: Three General Strategies</vt:lpstr>
      <vt:lpstr>Wikis &amp; Wikipedia</vt:lpstr>
      <vt:lpstr>Multimedia Search Tools</vt:lpstr>
      <vt:lpstr>Tagging</vt:lpstr>
      <vt:lpstr>2.4 Email, Instant Messaging, &amp; Other Ways of Communicating over   the Net</vt:lpstr>
      <vt:lpstr>PowerPoint Presentation</vt:lpstr>
      <vt:lpstr>PowerPoint Presentation</vt:lpstr>
      <vt:lpstr>PowerPoint Presentation</vt:lpstr>
      <vt:lpstr>PowerPoint Presentation</vt:lpstr>
      <vt:lpstr>Netiquette: Appropriate Online Behavior</vt:lpstr>
      <vt:lpstr>2.5 The Online  Gold Mine</vt:lpstr>
      <vt:lpstr> Telephony: The Internet Telephone </vt:lpstr>
      <vt:lpstr>Multimedia on the Web</vt:lpstr>
      <vt:lpstr>PowerPoint Presentation</vt:lpstr>
      <vt:lpstr>2.6 The Intrusive Internet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McGraw-Hill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dc:creator>
  <cp:lastModifiedBy>Nurul Budi</cp:lastModifiedBy>
  <cp:revision>349</cp:revision>
  <dcterms:created xsi:type="dcterms:W3CDTF">2013-10-29T21:19:31Z</dcterms:created>
  <dcterms:modified xsi:type="dcterms:W3CDTF">2021-10-01T01:24:33Z</dcterms:modified>
</cp:coreProperties>
</file>